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78" r:id="rId2"/>
    <p:sldId id="858" r:id="rId3"/>
    <p:sldId id="850" r:id="rId4"/>
    <p:sldId id="851" r:id="rId5"/>
    <p:sldId id="817" r:id="rId6"/>
    <p:sldId id="859" r:id="rId7"/>
    <p:sldId id="852" r:id="rId8"/>
    <p:sldId id="853" r:id="rId9"/>
    <p:sldId id="854" r:id="rId10"/>
    <p:sldId id="860" r:id="rId11"/>
    <p:sldId id="855" r:id="rId12"/>
    <p:sldId id="865" r:id="rId13"/>
    <p:sldId id="856" r:id="rId14"/>
    <p:sldId id="857" r:id="rId15"/>
    <p:sldId id="861" r:id="rId16"/>
    <p:sldId id="866" r:id="rId17"/>
    <p:sldId id="864" r:id="rId18"/>
    <p:sldId id="867" r:id="rId19"/>
    <p:sldId id="800" r:id="rId20"/>
    <p:sldId id="868" r:id="rId21"/>
    <p:sldId id="873" r:id="rId22"/>
    <p:sldId id="876" r:id="rId23"/>
    <p:sldId id="874" r:id="rId24"/>
    <p:sldId id="875" r:id="rId25"/>
    <p:sldId id="869" r:id="rId26"/>
    <p:sldId id="877" r:id="rId27"/>
    <p:sldId id="878" r:id="rId28"/>
    <p:sldId id="879" r:id="rId29"/>
    <p:sldId id="870" r:id="rId30"/>
    <p:sldId id="880" r:id="rId31"/>
    <p:sldId id="872" r:id="rId32"/>
    <p:sldId id="881" r:id="rId33"/>
    <p:sldId id="882" r:id="rId34"/>
    <p:sldId id="887" r:id="rId35"/>
    <p:sldId id="888" r:id="rId36"/>
    <p:sldId id="925" r:id="rId37"/>
    <p:sldId id="920" r:id="rId38"/>
    <p:sldId id="921" r:id="rId39"/>
    <p:sldId id="930" r:id="rId40"/>
    <p:sldId id="926" r:id="rId41"/>
    <p:sldId id="928" r:id="rId42"/>
    <p:sldId id="927" r:id="rId43"/>
    <p:sldId id="922" r:id="rId44"/>
    <p:sldId id="923" r:id="rId45"/>
    <p:sldId id="931" r:id="rId46"/>
    <p:sldId id="935" r:id="rId47"/>
    <p:sldId id="936" r:id="rId48"/>
    <p:sldId id="939" r:id="rId49"/>
    <p:sldId id="940" r:id="rId50"/>
    <p:sldId id="937" r:id="rId51"/>
    <p:sldId id="938" r:id="rId52"/>
    <p:sldId id="941" r:id="rId53"/>
    <p:sldId id="932" r:id="rId54"/>
    <p:sldId id="942" r:id="rId55"/>
    <p:sldId id="943" r:id="rId56"/>
    <p:sldId id="946" r:id="rId57"/>
    <p:sldId id="944" r:id="rId58"/>
    <p:sldId id="947" r:id="rId59"/>
    <p:sldId id="953" r:id="rId60"/>
    <p:sldId id="933" r:id="rId61"/>
    <p:sldId id="948" r:id="rId62"/>
    <p:sldId id="950" r:id="rId63"/>
    <p:sldId id="951" r:id="rId64"/>
    <p:sldId id="949" r:id="rId65"/>
    <p:sldId id="952" r:id="rId66"/>
    <p:sldId id="924" r:id="rId67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>
          <p15:clr>
            <a:srgbClr val="A4A3A4"/>
          </p15:clr>
        </p15:guide>
        <p15:guide id="2" pos="528">
          <p15:clr>
            <a:srgbClr val="A4A3A4"/>
          </p15:clr>
        </p15:guide>
        <p15:guide id="3" pos="8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1086B9"/>
    <a:srgbClr val="DAFDD3"/>
    <a:srgbClr val="AADEBA"/>
    <a:srgbClr val="F3A999"/>
    <a:srgbClr val="98CFA8"/>
    <a:srgbClr val="F2F2F2"/>
    <a:srgbClr val="FCF9EC"/>
    <a:srgbClr val="2BAC54"/>
    <a:srgbClr val="4D9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10ECE-9BE7-420B-ADEF-FC826625C888}" v="8" dt="2022-10-30T10:43:40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 autoAdjust="0"/>
    <p:restoredTop sz="92672" autoAdjust="0"/>
  </p:normalViewPr>
  <p:slideViewPr>
    <p:cSldViewPr>
      <p:cViewPr varScale="1">
        <p:scale>
          <a:sx n="96" d="100"/>
          <a:sy n="96" d="100"/>
        </p:scale>
        <p:origin x="2050" y="82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0CD10ECE-9BE7-420B-ADEF-FC826625C888}"/>
    <pc:docChg chg="undo custSel addSld modSld">
      <pc:chgData name="Cheng Ran" userId="dbeed8448c6bb12c" providerId="LiveId" clId="{0CD10ECE-9BE7-420B-ADEF-FC826625C888}" dt="2022-10-30T11:05:00.648" v="62" actId="1076"/>
      <pc:docMkLst>
        <pc:docMk/>
      </pc:docMkLst>
      <pc:sldChg chg="modSp mod">
        <pc:chgData name="Cheng Ran" userId="dbeed8448c6bb12c" providerId="LiveId" clId="{0CD10ECE-9BE7-420B-ADEF-FC826625C888}" dt="2022-10-30T08:58:03.594" v="16" actId="1076"/>
        <pc:sldMkLst>
          <pc:docMk/>
          <pc:sldMk cId="0" sldId="478"/>
        </pc:sldMkLst>
        <pc:spChg chg="mod">
          <ac:chgData name="Cheng Ran" userId="dbeed8448c6bb12c" providerId="LiveId" clId="{0CD10ECE-9BE7-420B-ADEF-FC826625C888}" dt="2022-10-30T08:58:03.594" v="16" actId="1076"/>
          <ac:spMkLst>
            <pc:docMk/>
            <pc:sldMk cId="0" sldId="478"/>
            <ac:spMk id="2" creationId="{00000000-0000-0000-0000-000000000000}"/>
          </ac:spMkLst>
        </pc:spChg>
        <pc:spChg chg="mod">
          <ac:chgData name="Cheng Ran" userId="dbeed8448c6bb12c" providerId="LiveId" clId="{0CD10ECE-9BE7-420B-ADEF-FC826625C888}" dt="2022-10-30T08:55:43.204" v="14" actId="20577"/>
          <ac:spMkLst>
            <pc:docMk/>
            <pc:sldMk cId="0" sldId="478"/>
            <ac:spMk id="8193" creationId="{00000000-0000-0000-0000-000000000000}"/>
          </ac:spMkLst>
        </pc:spChg>
      </pc:sldChg>
      <pc:sldChg chg="modSp mod modAnim">
        <pc:chgData name="Cheng Ran" userId="dbeed8448c6bb12c" providerId="LiveId" clId="{0CD10ECE-9BE7-420B-ADEF-FC826625C888}" dt="2022-10-30T09:17:20.542" v="32" actId="20577"/>
        <pc:sldMkLst>
          <pc:docMk/>
          <pc:sldMk cId="98941687" sldId="817"/>
        </pc:sldMkLst>
        <pc:spChg chg="mod">
          <ac:chgData name="Cheng Ran" userId="dbeed8448c6bb12c" providerId="LiveId" clId="{0CD10ECE-9BE7-420B-ADEF-FC826625C888}" dt="2022-10-30T09:17:20.542" v="32" actId="20577"/>
          <ac:spMkLst>
            <pc:docMk/>
            <pc:sldMk cId="98941687" sldId="817"/>
            <ac:spMk id="4" creationId="{752291CC-D9BF-834F-A25F-8E893077F3BE}"/>
          </ac:spMkLst>
        </pc:spChg>
        <pc:spChg chg="mod">
          <ac:chgData name="Cheng Ran" userId="dbeed8448c6bb12c" providerId="LiveId" clId="{0CD10ECE-9BE7-420B-ADEF-FC826625C888}" dt="2022-10-30T09:01:43.434" v="30"/>
          <ac:spMkLst>
            <pc:docMk/>
            <pc:sldMk cId="98941687" sldId="817"/>
            <ac:spMk id="9" creationId="{9324A5B2-E45C-5E47-A3D2-09BB9980E976}"/>
          </ac:spMkLst>
        </pc:spChg>
      </pc:sldChg>
      <pc:sldChg chg="modSp mod">
        <pc:chgData name="Cheng Ran" userId="dbeed8448c6bb12c" providerId="LiveId" clId="{0CD10ECE-9BE7-420B-ADEF-FC826625C888}" dt="2022-10-30T09:47:04.727" v="33" actId="20577"/>
        <pc:sldMkLst>
          <pc:docMk/>
          <pc:sldMk cId="1203999858" sldId="861"/>
        </pc:sldMkLst>
        <pc:spChg chg="mod">
          <ac:chgData name="Cheng Ran" userId="dbeed8448c6bb12c" providerId="LiveId" clId="{0CD10ECE-9BE7-420B-ADEF-FC826625C888}" dt="2022-10-30T09:47:04.727" v="33" actId="20577"/>
          <ac:spMkLst>
            <pc:docMk/>
            <pc:sldMk cId="1203999858" sldId="861"/>
            <ac:spMk id="2" creationId="{A1C49D7D-8F5D-4143-8EB2-281965986B6A}"/>
          </ac:spMkLst>
        </pc:spChg>
      </pc:sldChg>
      <pc:sldChg chg="modSp mod">
        <pc:chgData name="Cheng Ran" userId="dbeed8448c6bb12c" providerId="LiveId" clId="{0CD10ECE-9BE7-420B-ADEF-FC826625C888}" dt="2022-10-30T09:58:09.277" v="34" actId="20577"/>
        <pc:sldMkLst>
          <pc:docMk/>
          <pc:sldMk cId="657231320" sldId="873"/>
        </pc:sldMkLst>
        <pc:spChg chg="mod">
          <ac:chgData name="Cheng Ran" userId="dbeed8448c6bb12c" providerId="LiveId" clId="{0CD10ECE-9BE7-420B-ADEF-FC826625C888}" dt="2022-10-30T09:58:09.277" v="34" actId="20577"/>
          <ac:spMkLst>
            <pc:docMk/>
            <pc:sldMk cId="657231320" sldId="873"/>
            <ac:spMk id="2" creationId="{C57CEF40-B79A-9A48-83B0-8A967A260C72}"/>
          </ac:spMkLst>
        </pc:spChg>
      </pc:sldChg>
      <pc:sldChg chg="modSp mod modAnim">
        <pc:chgData name="Cheng Ran" userId="dbeed8448c6bb12c" providerId="LiveId" clId="{0CD10ECE-9BE7-420B-ADEF-FC826625C888}" dt="2022-10-30T10:01:42.342" v="38"/>
        <pc:sldMkLst>
          <pc:docMk/>
          <pc:sldMk cId="3662160107" sldId="876"/>
        </pc:sldMkLst>
        <pc:spChg chg="mod">
          <ac:chgData name="Cheng Ran" userId="dbeed8448c6bb12c" providerId="LiveId" clId="{0CD10ECE-9BE7-420B-ADEF-FC826625C888}" dt="2022-10-30T09:59:29.087" v="37" actId="403"/>
          <ac:spMkLst>
            <pc:docMk/>
            <pc:sldMk cId="3662160107" sldId="876"/>
            <ac:spMk id="7" creationId="{754CB5D6-EAB3-A342-8871-79391070FB9F}"/>
          </ac:spMkLst>
        </pc:spChg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405671672" sldId="888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3304199759" sldId="920"/>
        </pc:sldMkLst>
      </pc:sldChg>
      <pc:sldChg chg="modSp add mod">
        <pc:chgData name="Cheng Ran" userId="dbeed8448c6bb12c" providerId="LiveId" clId="{0CD10ECE-9BE7-420B-ADEF-FC826625C888}" dt="2022-10-30T10:43:40.007" v="51"/>
        <pc:sldMkLst>
          <pc:docMk/>
          <pc:sldMk cId="2377059935" sldId="921"/>
        </pc:sldMkLst>
        <pc:spChg chg="mod">
          <ac:chgData name="Cheng Ran" userId="dbeed8448c6bb12c" providerId="LiveId" clId="{0CD10ECE-9BE7-420B-ADEF-FC826625C888}" dt="2022-10-30T10:43:40.007" v="51"/>
          <ac:spMkLst>
            <pc:docMk/>
            <pc:sldMk cId="2377059935" sldId="921"/>
            <ac:spMk id="2" creationId="{E3944AA6-2CF0-EC49-ADBE-CF855A9D6136}"/>
          </ac:spMkLst>
        </pc:spChg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621056749" sldId="922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630874739" sldId="923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3153478930" sldId="924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4202836971" sldId="925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639815524" sldId="926"/>
        </pc:sldMkLst>
      </pc:sldChg>
      <pc:sldChg chg="delSp add mod">
        <pc:chgData name="Cheng Ran" userId="dbeed8448c6bb12c" providerId="LiveId" clId="{0CD10ECE-9BE7-420B-ADEF-FC826625C888}" dt="2022-10-30T10:45:43.064" v="52" actId="478"/>
        <pc:sldMkLst>
          <pc:docMk/>
          <pc:sldMk cId="1206779732" sldId="927"/>
        </pc:sldMkLst>
        <pc:picChg chg="del">
          <ac:chgData name="Cheng Ran" userId="dbeed8448c6bb12c" providerId="LiveId" clId="{0CD10ECE-9BE7-420B-ADEF-FC826625C888}" dt="2022-10-30T10:45:43.064" v="52" actId="478"/>
          <ac:picMkLst>
            <pc:docMk/>
            <pc:sldMk cId="1206779732" sldId="927"/>
            <ac:picMk id="10" creationId="{65698C16-96B7-DA4C-9247-DE7C9565DF95}"/>
          </ac:picMkLst>
        </pc:picChg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066302763" sldId="928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832546631" sldId="930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4070847864" sldId="931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705111354" sldId="932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881840711" sldId="933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3328838393" sldId="935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4291796372" sldId="936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683549896" sldId="937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814879078" sldId="938"/>
        </pc:sldMkLst>
      </pc:sldChg>
      <pc:sldChg chg="addSp delSp modSp add mod">
        <pc:chgData name="Cheng Ran" userId="dbeed8448c6bb12c" providerId="LiveId" clId="{0CD10ECE-9BE7-420B-ADEF-FC826625C888}" dt="2022-10-30T11:04:50.381" v="60" actId="1038"/>
        <pc:sldMkLst>
          <pc:docMk/>
          <pc:sldMk cId="3571777149" sldId="939"/>
        </pc:sldMkLst>
        <pc:picChg chg="add del mod">
          <ac:chgData name="Cheng Ran" userId="dbeed8448c6bb12c" providerId="LiveId" clId="{0CD10ECE-9BE7-420B-ADEF-FC826625C888}" dt="2022-10-30T11:04:22.318" v="55" actId="478"/>
          <ac:picMkLst>
            <pc:docMk/>
            <pc:sldMk cId="3571777149" sldId="939"/>
            <ac:picMk id="6" creationId="{4C0DAA08-6143-D5EF-FC92-42D5F06EAF39}"/>
          </ac:picMkLst>
        </pc:picChg>
        <pc:picChg chg="add mod">
          <ac:chgData name="Cheng Ran" userId="dbeed8448c6bb12c" providerId="LiveId" clId="{0CD10ECE-9BE7-420B-ADEF-FC826625C888}" dt="2022-10-30T11:04:50.381" v="60" actId="1038"/>
          <ac:picMkLst>
            <pc:docMk/>
            <pc:sldMk cId="3571777149" sldId="939"/>
            <ac:picMk id="8" creationId="{A4825DC7-5B95-D777-EC32-E003773D6570}"/>
          </ac:picMkLst>
        </pc:picChg>
      </pc:sldChg>
      <pc:sldChg chg="addSp modSp add mod">
        <pc:chgData name="Cheng Ran" userId="dbeed8448c6bb12c" providerId="LiveId" clId="{0CD10ECE-9BE7-420B-ADEF-FC826625C888}" dt="2022-10-30T11:05:00.648" v="62" actId="1076"/>
        <pc:sldMkLst>
          <pc:docMk/>
          <pc:sldMk cId="2787528988" sldId="940"/>
        </pc:sldMkLst>
        <pc:picChg chg="add mod">
          <ac:chgData name="Cheng Ran" userId="dbeed8448c6bb12c" providerId="LiveId" clId="{0CD10ECE-9BE7-420B-ADEF-FC826625C888}" dt="2022-10-30T11:05:00.648" v="62" actId="1076"/>
          <ac:picMkLst>
            <pc:docMk/>
            <pc:sldMk cId="2787528988" sldId="940"/>
            <ac:picMk id="9" creationId="{E8DFAE34-D3EC-B62F-C775-34C60105A861}"/>
          </ac:picMkLst>
        </pc:picChg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3736604607" sldId="941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3405978706" sldId="942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518402334" sldId="943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629359550" sldId="944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644817511" sldId="946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510463000" sldId="947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741309857" sldId="948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4054334989" sldId="949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646945912" sldId="950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202663262" sldId="951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583392740" sldId="952"/>
        </pc:sldMkLst>
      </pc:sldChg>
      <pc:sldChg chg="add">
        <pc:chgData name="Cheng Ran" userId="dbeed8448c6bb12c" providerId="LiveId" clId="{0CD10ECE-9BE7-420B-ADEF-FC826625C888}" dt="2022-10-30T08:55:48.697" v="15"/>
        <pc:sldMkLst>
          <pc:docMk/>
          <pc:sldMk cId="1772690781" sldId="953"/>
        </pc:sldMkLst>
      </pc:sldChg>
    </pc:docChg>
  </pc:docChgLst>
  <pc:docChgLst>
    <pc:chgData name="Cheng Ran" userId="dbeed8448c6bb12c" providerId="LiveId" clId="{A69B571D-9DA5-4E28-B836-36739E883CAC}"/>
    <pc:docChg chg="custSel addSld delSld modSld">
      <pc:chgData name="Cheng Ran" userId="dbeed8448c6bb12c" providerId="LiveId" clId="{A69B571D-9DA5-4E28-B836-36739E883CAC}" dt="2022-10-23T06:48:24.732" v="35" actId="20577"/>
      <pc:docMkLst>
        <pc:docMk/>
      </pc:docMkLst>
      <pc:sldChg chg="modSp mod">
        <pc:chgData name="Cheng Ran" userId="dbeed8448c6bb12c" providerId="LiveId" clId="{A69B571D-9DA5-4E28-B836-36739E883CAC}" dt="2022-10-23T06:48:24.732" v="35" actId="20577"/>
        <pc:sldMkLst>
          <pc:docMk/>
          <pc:sldMk cId="0" sldId="478"/>
        </pc:sldMkLst>
        <pc:spChg chg="mod">
          <ac:chgData name="Cheng Ran" userId="dbeed8448c6bb12c" providerId="LiveId" clId="{A69B571D-9DA5-4E28-B836-36739E883CAC}" dt="2022-10-23T06:48:24.732" v="35" actId="20577"/>
          <ac:spMkLst>
            <pc:docMk/>
            <pc:sldMk cId="0" sldId="478"/>
            <ac:spMk id="8193" creationId="{00000000-0000-0000-0000-000000000000}"/>
          </ac:spMkLst>
        </pc:spChg>
        <pc:spChg chg="mod">
          <ac:chgData name="Cheng Ran" userId="dbeed8448c6bb12c" providerId="LiveId" clId="{A69B571D-9DA5-4E28-B836-36739E883CAC}" dt="2022-10-23T06:45:11.397" v="11" actId="5793"/>
          <ac:spMkLst>
            <pc:docMk/>
            <pc:sldMk cId="0" sldId="478"/>
            <ac:spMk id="8194" creationId="{00000000-0000-0000-0000-000000000000}"/>
          </ac:spMkLst>
        </pc:spChg>
      </pc:sldChg>
      <pc:sldChg chg="mod modShow">
        <pc:chgData name="Cheng Ran" userId="dbeed8448c6bb12c" providerId="LiveId" clId="{A69B571D-9DA5-4E28-B836-36739E883CAC}" dt="2022-10-23T06:47:05.875" v="12" actId="729"/>
        <pc:sldMkLst>
          <pc:docMk/>
          <pc:sldMk cId="235222329" sldId="800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3376081932" sldId="868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213741265" sldId="869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4040255281" sldId="870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813930206" sldId="872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657231320" sldId="873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729840088" sldId="874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063375785" sldId="875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3662160107" sldId="876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04780535" sldId="877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554940402" sldId="878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98964452" sldId="879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2974472957" sldId="880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3533595442" sldId="881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1324528469" sldId="882"/>
        </pc:sldMkLst>
      </pc:sldChg>
      <pc:sldChg chg="add del">
        <pc:chgData name="Cheng Ran" userId="dbeed8448c6bb12c" providerId="LiveId" clId="{A69B571D-9DA5-4E28-B836-36739E883CAC}" dt="2022-10-23T06:47:13.041" v="14"/>
        <pc:sldMkLst>
          <pc:docMk/>
          <pc:sldMk cId="2683967578" sldId="8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  <a:t>10/31/2022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81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64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8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en-US" sz="3200" dirty="0">
                <a:latin typeface="Lato" panose="020F0502020204030203" pitchFamily="34" charset="0"/>
              </a:rPr>
              <a:t>Lecture </a:t>
            </a:r>
            <a:r>
              <a:rPr lang="en-US" altLang="zh-CN" sz="3200" dirty="0">
                <a:latin typeface="Lato" panose="020F0502020204030203" pitchFamily="34" charset="0"/>
              </a:rPr>
              <a:t>7</a:t>
            </a:r>
            <a:r>
              <a:rPr lang="en-US" altLang="en-US" sz="3200" dirty="0">
                <a:latin typeface="Lato" panose="020F0502020204030203" pitchFamily="34" charset="0"/>
              </a:rPr>
              <a:t>: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More about NULL; Ordering;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Window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Function;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Function</a:t>
            </a:r>
            <a:endParaRPr lang="en-US" altLang="en-US" sz="40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en-US" altLang="zh-CN" sz="3200" b="1" spc="-1" dirty="0">
                <a:latin typeface="Lato" panose="020F0502020204030203"/>
                <a:ea typeface="MS PGothic" panose="020B0600070205080204" pitchFamily="34" charset="-128"/>
              </a:rPr>
              <a:t>Ran Cheng</a:t>
            </a:r>
          </a:p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90800" y="7086600"/>
            <a:ext cx="1070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and the authors of Database System Concepts (7</a:t>
            </a:r>
            <a:r>
              <a:rPr lang="en-US" sz="16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C42BBA-B544-084F-B31E-8F53A23C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Ordering with joins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A2424F"/>
                </a:solidFill>
              </a:rPr>
              <a:t>sort by any column of any table in the join</a:t>
            </a:r>
            <a:r>
              <a:rPr lang="en-US" dirty="0"/>
              <a:t> (remember the super wide table with all the columns from all tables involved)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EC0D1-56A9-AE43-ABDA-37C1B030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Ordering in 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2976C-78B5-214B-AF49-F035C25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177" y="4114800"/>
            <a:ext cx="7289800" cy="285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0A299-ED63-9346-829A-53BEE672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600"/>
            <a:ext cx="4542377" cy="480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E17401-296A-FA4E-90BB-9E8C75ECF3EF}"/>
              </a:ext>
            </a:extLst>
          </p:cNvPr>
          <p:cNvSpPr/>
          <p:nvPr/>
        </p:nvSpPr>
        <p:spPr bwMode="auto">
          <a:xfrm>
            <a:off x="1600200" y="7167065"/>
            <a:ext cx="2608729" cy="2557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24F65-691A-DC42-9D57-25CD7D2F7CA7}"/>
              </a:ext>
            </a:extLst>
          </p:cNvPr>
          <p:cNvSpPr/>
          <p:nvPr/>
        </p:nvSpPr>
        <p:spPr bwMode="auto">
          <a:xfrm>
            <a:off x="2121877" y="4957265"/>
            <a:ext cx="926123" cy="2557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048E9F6-83E8-4D4F-8DD3-3BDA0C6C7624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 bwMode="auto">
          <a:xfrm rot="10800000" flipH="1">
            <a:off x="1600199" y="5085121"/>
            <a:ext cx="521677" cy="2209800"/>
          </a:xfrm>
          <a:prstGeom prst="bentConnector3">
            <a:avLst>
              <a:gd name="adj1" fmla="val -71019"/>
            </a:avLst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139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8A3A1B-EE71-E24D-AFCB-02B25EFD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7620000" cy="5334000"/>
          </a:xfrm>
        </p:spPr>
        <p:txBody>
          <a:bodyPr/>
          <a:lstStyle/>
          <a:p>
            <a:r>
              <a:rPr lang="en-US" dirty="0"/>
              <a:t>Multiple columns</a:t>
            </a:r>
          </a:p>
          <a:p>
            <a:pPr lvl="1"/>
            <a:r>
              <a:rPr lang="en-US" dirty="0"/>
              <a:t>For example:</a:t>
            </a:r>
          </a:p>
          <a:p>
            <a:pPr lvl="2"/>
            <a:r>
              <a:rPr lang="en-US" dirty="0"/>
              <a:t>The result set will be order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col1</a:t>
            </a:r>
            <a:r>
              <a:rPr lang="en-US" dirty="0"/>
              <a:t> first</a:t>
            </a:r>
          </a:p>
          <a:p>
            <a:pPr lvl="2"/>
            <a:r>
              <a:rPr lang="en-US" dirty="0"/>
              <a:t>If there are rows with the same value 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col1</a:t>
            </a:r>
            <a:r>
              <a:rPr lang="en-US" dirty="0"/>
              <a:t>, these rows will be ordered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col2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Ascending or descending order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dirty="0"/>
              <a:t> or </a:t>
            </a:r>
            <a:r>
              <a:rPr lang="en-US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r>
              <a:rPr lang="en-US" dirty="0"/>
              <a:t> after the column</a:t>
            </a:r>
          </a:p>
          <a:p>
            <a:pPr lvl="2"/>
            <a:r>
              <a:rPr lang="en-US" dirty="0"/>
              <a:t>However, </a:t>
            </a:r>
            <a:r>
              <a:rPr lang="en-US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r>
              <a:rPr lang="en-US" dirty="0"/>
              <a:t> is the </a:t>
            </a:r>
            <a:r>
              <a:rPr lang="en-US" u="sng" dirty="0"/>
              <a:t>default option</a:t>
            </a:r>
            <a:r>
              <a:rPr lang="en-US" dirty="0"/>
              <a:t> and thus </a:t>
            </a:r>
            <a:r>
              <a:rPr lang="en-US" u="sng" dirty="0"/>
              <a:t>always omitted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CF584-DD9F-A244-9F48-F5A01F49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Advanced Ordering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129C0-1888-9849-B2EB-673ED448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562100"/>
            <a:ext cx="4958600" cy="273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68600-5002-8D42-967F-42F7FE12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17" y="4768849"/>
            <a:ext cx="6510022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2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27CC37-FF25-314A-A83C-C6DFC242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Self-defined ordering</a:t>
            </a:r>
          </a:p>
          <a:p>
            <a:pPr lvl="1"/>
            <a:r>
              <a:rPr lang="en-CN" dirty="0"/>
              <a:t>Use “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CN" dirty="0"/>
              <a:t> …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CN" dirty="0"/>
              <a:t>” in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endParaRPr lang="en-CN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853F6-F994-B34F-88D6-A7B616BA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Advanced Ordering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D2ABA-4B16-CF43-891B-3BB811D0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48000"/>
            <a:ext cx="4724400" cy="41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234C4A-6599-9942-8FEE-842C2FA8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Ordering depends on the data type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Strings</a:t>
            </a:r>
            <a:r>
              <a:rPr lang="en-US" dirty="0"/>
              <a:t>: alphabetically,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Numbers</a:t>
            </a:r>
            <a:r>
              <a:rPr lang="en-US" dirty="0"/>
              <a:t>: numerically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Dates and times</a:t>
            </a:r>
            <a:r>
              <a:rPr lang="en-US" dirty="0"/>
              <a:t>: chronologically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5D6B4B-C845-7248-8706-125FE022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Data Types in Ordering</a:t>
            </a:r>
          </a:p>
        </p:txBody>
      </p:sp>
    </p:spTree>
    <p:extLst>
      <p:ext uri="{BB962C8B-B14F-4D97-AF65-F5344CB8AC3E}">
        <p14:creationId xmlns:p14="http://schemas.microsoft.com/office/powerpoint/2010/main" val="414503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8F81CF-78DD-534A-AA69-142AAAD4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1200"/>
            <a:ext cx="7176051" cy="5334000"/>
          </a:xfrm>
        </p:spPr>
        <p:txBody>
          <a:bodyPr/>
          <a:lstStyle/>
          <a:p>
            <a:r>
              <a:rPr lang="en-CN" dirty="0"/>
              <a:t>What about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CN" dirty="0"/>
              <a:t>?</a:t>
            </a:r>
          </a:p>
          <a:p>
            <a:pPr lvl="1"/>
            <a:r>
              <a:rPr lang="en-CN" dirty="0"/>
              <a:t>It is </a:t>
            </a:r>
            <a:r>
              <a:rPr lang="en-CN" dirty="0">
                <a:solidFill>
                  <a:srgbClr val="A2424F"/>
                </a:solidFill>
              </a:rPr>
              <a:t>implementation-dependent</a:t>
            </a:r>
          </a:p>
          <a:p>
            <a:pPr lvl="1"/>
            <a:endParaRPr lang="en-CN" dirty="0"/>
          </a:p>
          <a:p>
            <a:pPr lvl="1"/>
            <a:r>
              <a:rPr lang="en-US" altLang="zh-CN" dirty="0"/>
              <a:t>SQL Server, MySQL and SQLite:</a:t>
            </a:r>
          </a:p>
          <a:p>
            <a:pPr lvl="2"/>
            <a:r>
              <a:rPr lang="en-US" altLang="zh-CN" dirty="0"/>
              <a:t>“</a:t>
            </a:r>
            <a:r>
              <a:rPr lang="en-US" altLang="zh-CN" u="sng" dirty="0"/>
              <a:t>nothing” is smaller than everything</a:t>
            </a:r>
          </a:p>
          <a:p>
            <a:pPr lvl="1"/>
            <a:endParaRPr lang="en-US" u="sng" dirty="0"/>
          </a:p>
          <a:p>
            <a:pPr lvl="1"/>
            <a:r>
              <a:rPr lang="en-US" dirty="0"/>
              <a:t>Oracle and PostgreSQL:</a:t>
            </a:r>
          </a:p>
          <a:p>
            <a:pPr lvl="2"/>
            <a:r>
              <a:rPr lang="en-US" dirty="0"/>
              <a:t>“</a:t>
            </a:r>
            <a:r>
              <a:rPr lang="en-US" u="sng" dirty="0"/>
              <a:t>nothing” is greater than anything</a:t>
            </a:r>
            <a:endParaRPr lang="en-CN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CB657-05B1-D449-B3C4-736D29D4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Data Types in Ordering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FFC91-B5E2-FF48-9DE2-E23FF8E5973A}"/>
              </a:ext>
            </a:extLst>
          </p:cNvPr>
          <p:cNvGrpSpPr/>
          <p:nvPr/>
        </p:nvGrpSpPr>
        <p:grpSpPr>
          <a:xfrm>
            <a:off x="8229600" y="2514600"/>
            <a:ext cx="4782743" cy="2688600"/>
            <a:chOff x="6343456" y="2416800"/>
            <a:chExt cx="6660376" cy="3744104"/>
          </a:xfrm>
        </p:grpSpPr>
        <p:grpSp>
          <p:nvGrpSpPr>
            <p:cNvPr id="4" name="Groupe 10">
              <a:extLst>
                <a:ext uri="{FF2B5EF4-FFF2-40B4-BE49-F238E27FC236}">
                  <a16:creationId xmlns:a16="http://schemas.microsoft.com/office/drawing/2014/main" id="{9D344519-DABC-5C4E-96DB-25CC950D9D7C}"/>
                </a:ext>
              </a:extLst>
            </p:cNvPr>
            <p:cNvGrpSpPr/>
            <p:nvPr/>
          </p:nvGrpSpPr>
          <p:grpSpPr>
            <a:xfrm>
              <a:off x="6523112" y="3352800"/>
              <a:ext cx="1584176" cy="1872208"/>
              <a:chOff x="1475656" y="3501008"/>
              <a:chExt cx="1584176" cy="18722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7C17CF-4979-A846-B2E4-4A4D3130450F}"/>
                  </a:ext>
                </a:extLst>
              </p:cNvPr>
              <p:cNvSpPr/>
              <p:nvPr/>
            </p:nvSpPr>
            <p:spPr>
              <a:xfrm>
                <a:off x="1475656" y="3501008"/>
                <a:ext cx="1584176" cy="187220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sp>
            <p:nvSpPr>
              <p:cNvPr id="6" name="Flèche vers le bas 5">
                <a:extLst>
                  <a:ext uri="{FF2B5EF4-FFF2-40B4-BE49-F238E27FC236}">
                    <a16:creationId xmlns:a16="http://schemas.microsoft.com/office/drawing/2014/main" id="{4651D25E-79AA-114D-9A7C-857025E2E203}"/>
                  </a:ext>
                </a:extLst>
              </p:cNvPr>
              <p:cNvSpPr/>
              <p:nvPr/>
            </p:nvSpPr>
            <p:spPr>
              <a:xfrm>
                <a:off x="2088000" y="3573016"/>
                <a:ext cx="360040" cy="1728192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</p:grpSp>
        <p:grpSp>
          <p:nvGrpSpPr>
            <p:cNvPr id="7" name="Groupe 27">
              <a:extLst>
                <a:ext uri="{FF2B5EF4-FFF2-40B4-BE49-F238E27FC236}">
                  <a16:creationId xmlns:a16="http://schemas.microsoft.com/office/drawing/2014/main" id="{C04FD627-95DE-A54D-B867-A58F4EA7CDB7}"/>
                </a:ext>
              </a:extLst>
            </p:cNvPr>
            <p:cNvGrpSpPr/>
            <p:nvPr/>
          </p:nvGrpSpPr>
          <p:grpSpPr>
            <a:xfrm>
              <a:off x="6343456" y="2416800"/>
              <a:ext cx="6588368" cy="936104"/>
              <a:chOff x="1296000" y="2564904"/>
              <a:chExt cx="6588368" cy="936104"/>
            </a:xfrm>
          </p:grpSpPr>
          <p:grpSp>
            <p:nvGrpSpPr>
              <p:cNvPr id="8" name="Groupe 9">
                <a:extLst>
                  <a:ext uri="{FF2B5EF4-FFF2-40B4-BE49-F238E27FC236}">
                    <a16:creationId xmlns:a16="http://schemas.microsoft.com/office/drawing/2014/main" id="{1413B52F-845C-D344-9DD6-2C4B59DBE113}"/>
                  </a:ext>
                </a:extLst>
              </p:cNvPr>
              <p:cNvGrpSpPr/>
              <p:nvPr/>
            </p:nvGrpSpPr>
            <p:grpSpPr>
              <a:xfrm>
                <a:off x="1296000" y="2564904"/>
                <a:ext cx="1944216" cy="936104"/>
                <a:chOff x="1296000" y="2564904"/>
                <a:chExt cx="1944216" cy="936104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3CFA39B-374D-E64C-9037-DBE0975DDA90}"/>
                    </a:ext>
                  </a:extLst>
                </p:cNvPr>
                <p:cNvSpPr/>
                <p:nvPr/>
              </p:nvSpPr>
              <p:spPr>
                <a:xfrm>
                  <a:off x="1475656" y="2564904"/>
                  <a:ext cx="1584176" cy="93610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/>
                </a:p>
              </p:txBody>
            </p:sp>
            <p:sp>
              <p:nvSpPr>
                <p:cNvPr id="14" name="ZoneTexte 8">
                  <a:extLst>
                    <a:ext uri="{FF2B5EF4-FFF2-40B4-BE49-F238E27FC236}">
                      <a16:creationId xmlns:a16="http://schemas.microsoft.com/office/drawing/2014/main" id="{BC949FDC-DC18-7146-A84B-B76BBE402AFF}"/>
                    </a:ext>
                  </a:extLst>
                </p:cNvPr>
                <p:cNvSpPr txBox="1"/>
                <p:nvPr/>
              </p:nvSpPr>
              <p:spPr>
                <a:xfrm>
                  <a:off x="1296000" y="2664000"/>
                  <a:ext cx="1944216" cy="642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b="1" dirty="0" err="1">
                      <a:solidFill>
                        <a:srgbClr val="A2424F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null</a:t>
                  </a:r>
                  <a:endParaRPr lang="en-GB" sz="2400" b="1" dirty="0">
                    <a:solidFill>
                      <a:srgbClr val="A2424F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Groupe 18">
                <a:extLst>
                  <a:ext uri="{FF2B5EF4-FFF2-40B4-BE49-F238E27FC236}">
                    <a16:creationId xmlns:a16="http://schemas.microsoft.com/office/drawing/2014/main" id="{B56E7DF7-0334-9441-83CD-15AFC6A5FE0A}"/>
                  </a:ext>
                </a:extLst>
              </p:cNvPr>
              <p:cNvGrpSpPr/>
              <p:nvPr/>
            </p:nvGrpSpPr>
            <p:grpSpPr>
              <a:xfrm>
                <a:off x="3275856" y="2700000"/>
                <a:ext cx="4608512" cy="578093"/>
                <a:chOff x="3275856" y="2700000"/>
                <a:chExt cx="4608512" cy="578093"/>
              </a:xfrm>
            </p:grpSpPr>
            <p:pic>
              <p:nvPicPr>
                <p:cNvPr id="10" name="Image 12" descr="sqlite_logo.gif">
                  <a:extLst>
                    <a:ext uri="{FF2B5EF4-FFF2-40B4-BE49-F238E27FC236}">
                      <a16:creationId xmlns:a16="http://schemas.microsoft.com/office/drawing/2014/main" id="{22DB8912-F9EA-DE42-B990-CE9C4340E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588224" y="2700000"/>
                  <a:ext cx="1296144" cy="578093"/>
                </a:xfrm>
                <a:prstGeom prst="rect">
                  <a:avLst/>
                </a:prstGeom>
              </p:spPr>
            </p:pic>
            <p:pic>
              <p:nvPicPr>
                <p:cNvPr id="11" name="Image 13" descr="489px-MySQL.png">
                  <a:extLst>
                    <a:ext uri="{FF2B5EF4-FFF2-40B4-BE49-F238E27FC236}">
                      <a16:creationId xmlns:a16="http://schemas.microsoft.com/office/drawing/2014/main" id="{5ABFB291-A7A4-274D-A1C3-9DB5AFB0D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148064" y="2700000"/>
                  <a:ext cx="1053962" cy="556840"/>
                </a:xfrm>
                <a:prstGeom prst="rect">
                  <a:avLst/>
                </a:prstGeom>
              </p:spPr>
            </p:pic>
            <p:pic>
              <p:nvPicPr>
                <p:cNvPr id="12" name="Image 17" descr="sql-server-logo.png">
                  <a:extLst>
                    <a:ext uri="{FF2B5EF4-FFF2-40B4-BE49-F238E27FC236}">
                      <a16:creationId xmlns:a16="http://schemas.microsoft.com/office/drawing/2014/main" id="{CBC15874-30D2-2F44-86D2-753F68315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275856" y="2772000"/>
                  <a:ext cx="1572316" cy="3976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oupe 26">
              <a:extLst>
                <a:ext uri="{FF2B5EF4-FFF2-40B4-BE49-F238E27FC236}">
                  <a16:creationId xmlns:a16="http://schemas.microsoft.com/office/drawing/2014/main" id="{B6D00269-865B-B945-9507-8D06535E3567}"/>
                </a:ext>
              </a:extLst>
            </p:cNvPr>
            <p:cNvGrpSpPr/>
            <p:nvPr/>
          </p:nvGrpSpPr>
          <p:grpSpPr>
            <a:xfrm>
              <a:off x="6343456" y="5224800"/>
              <a:ext cx="6660376" cy="936104"/>
              <a:chOff x="1296000" y="5364000"/>
              <a:chExt cx="6660376" cy="936104"/>
            </a:xfrm>
          </p:grpSpPr>
          <p:grpSp>
            <p:nvGrpSpPr>
              <p:cNvPr id="16" name="Groupe 25">
                <a:extLst>
                  <a:ext uri="{FF2B5EF4-FFF2-40B4-BE49-F238E27FC236}">
                    <a16:creationId xmlns:a16="http://schemas.microsoft.com/office/drawing/2014/main" id="{36C9D5E1-C032-CF4D-98C4-38A1DD6F179D}"/>
                  </a:ext>
                </a:extLst>
              </p:cNvPr>
              <p:cNvGrpSpPr/>
              <p:nvPr/>
            </p:nvGrpSpPr>
            <p:grpSpPr>
              <a:xfrm>
                <a:off x="3563888" y="5436000"/>
                <a:ext cx="4392488" cy="798425"/>
                <a:chOff x="3563888" y="5373216"/>
                <a:chExt cx="4392488" cy="798425"/>
              </a:xfrm>
            </p:grpSpPr>
            <p:pic>
              <p:nvPicPr>
                <p:cNvPr id="20" name="Image 11" descr="oracle_logo.png">
                  <a:extLst>
                    <a:ext uri="{FF2B5EF4-FFF2-40B4-BE49-F238E27FC236}">
                      <a16:creationId xmlns:a16="http://schemas.microsoft.com/office/drawing/2014/main" id="{4E34699D-E1B0-2C4C-A05C-46C55BA3A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292080" y="5733256"/>
                  <a:ext cx="1261200" cy="159600"/>
                </a:xfrm>
                <a:prstGeom prst="rect">
                  <a:avLst/>
                </a:prstGeom>
              </p:spPr>
            </p:pic>
            <p:pic>
              <p:nvPicPr>
                <p:cNvPr id="21" name="Image 15" descr="logo_postgres.png">
                  <a:extLst>
                    <a:ext uri="{FF2B5EF4-FFF2-40B4-BE49-F238E27FC236}">
                      <a16:creationId xmlns:a16="http://schemas.microsoft.com/office/drawing/2014/main" id="{3421EC73-ED5C-3A43-A015-939F5E254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8264" y="5373216"/>
                  <a:ext cx="1008112" cy="798425"/>
                </a:xfrm>
                <a:prstGeom prst="rect">
                  <a:avLst/>
                </a:prstGeom>
              </p:spPr>
            </p:pic>
            <p:pic>
              <p:nvPicPr>
                <p:cNvPr id="22" name="Image 16" descr="IBM_DB2_logo.gif">
                  <a:extLst>
                    <a:ext uri="{FF2B5EF4-FFF2-40B4-BE49-F238E27FC236}">
                      <a16:creationId xmlns:a16="http://schemas.microsoft.com/office/drawing/2014/main" id="{7DB414E5-57CE-2844-A6E0-7F50348E9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63888" y="5661248"/>
                  <a:ext cx="1296144" cy="336997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e 19">
                <a:extLst>
                  <a:ext uri="{FF2B5EF4-FFF2-40B4-BE49-F238E27FC236}">
                    <a16:creationId xmlns:a16="http://schemas.microsoft.com/office/drawing/2014/main" id="{83DA6BF6-33CB-E44B-A3CE-BD63CB506AD1}"/>
                  </a:ext>
                </a:extLst>
              </p:cNvPr>
              <p:cNvGrpSpPr/>
              <p:nvPr/>
            </p:nvGrpSpPr>
            <p:grpSpPr>
              <a:xfrm>
                <a:off x="1296000" y="5364000"/>
                <a:ext cx="1944216" cy="936104"/>
                <a:chOff x="1296000" y="2564904"/>
                <a:chExt cx="1944216" cy="93610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A329525-1BEE-0C44-8F6A-941BDE357AD5}"/>
                    </a:ext>
                  </a:extLst>
                </p:cNvPr>
                <p:cNvSpPr/>
                <p:nvPr/>
              </p:nvSpPr>
              <p:spPr>
                <a:xfrm>
                  <a:off x="1475656" y="2564904"/>
                  <a:ext cx="1584176" cy="936104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19" name="ZoneTexte 21">
                  <a:extLst>
                    <a:ext uri="{FF2B5EF4-FFF2-40B4-BE49-F238E27FC236}">
                      <a16:creationId xmlns:a16="http://schemas.microsoft.com/office/drawing/2014/main" id="{C7A85431-7B48-594F-8EFB-5161DD92E96E}"/>
                    </a:ext>
                  </a:extLst>
                </p:cNvPr>
                <p:cNvSpPr txBox="1"/>
                <p:nvPr/>
              </p:nvSpPr>
              <p:spPr>
                <a:xfrm>
                  <a:off x="1296000" y="2664000"/>
                  <a:ext cx="1944216" cy="642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b="1" dirty="0" err="1">
                      <a:solidFill>
                        <a:srgbClr val="A2424F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null</a:t>
                  </a:r>
                  <a:endParaRPr lang="en-GB" sz="2400" b="1" dirty="0">
                    <a:solidFill>
                      <a:srgbClr val="A2424F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29688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C49D7D-8F5D-4143-8EB2-28196598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Remember, we have many different languages other than English</a:t>
            </a:r>
          </a:p>
          <a:p>
            <a:pPr lvl="1"/>
            <a:r>
              <a:rPr lang="en-CN" dirty="0"/>
              <a:t>“Alphabetical order” in different languages means different things</a:t>
            </a:r>
          </a:p>
          <a:p>
            <a:pPr lvl="2"/>
            <a:r>
              <a:rPr lang="en-CN" dirty="0"/>
              <a:t>Mandarin: Pinyin? Number of strokes?</a:t>
            </a:r>
          </a:p>
          <a:p>
            <a:pPr lvl="2"/>
            <a:r>
              <a:rPr lang="en-CN" dirty="0"/>
              <a:t>Swedish and German</a:t>
            </a:r>
          </a:p>
          <a:p>
            <a:pPr lvl="3"/>
            <a:r>
              <a:rPr lang="en-CN" dirty="0"/>
              <a:t> “</a:t>
            </a:r>
            <a:r>
              <a:rPr lang="en-US" dirty="0"/>
              <a:t>ö” is considered the last letter in Swedish, while in German it is ordered after “o”.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DA8FB-EF27-9641-B633-1650E023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Ordering in Text Data</a:t>
            </a:r>
          </a:p>
        </p:txBody>
      </p:sp>
    </p:spTree>
    <p:extLst>
      <p:ext uri="{BB962C8B-B14F-4D97-AF65-F5344CB8AC3E}">
        <p14:creationId xmlns:p14="http://schemas.microsoft.com/office/powerpoint/2010/main" val="120399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803BE-8F4F-9941-A23F-273D41E3A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Question: How does characters represented in a computer?</a:t>
            </a:r>
          </a:p>
          <a:p>
            <a:pPr lvl="1"/>
            <a:r>
              <a:rPr lang="en-US" dirty="0"/>
              <a:t>Wikipedia – Character encoding: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en.wikipedia.org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/wiki/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Character_encoding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A video on </a:t>
            </a:r>
            <a:r>
              <a:rPr lang="en-US" dirty="0" err="1"/>
              <a:t>Bilibili</a:t>
            </a:r>
            <a:r>
              <a:rPr lang="en-US" dirty="0"/>
              <a:t>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www.bilibili.com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/video/BV1xP4y1J7CS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0AA88-879D-C642-BC71-5ED21291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Study: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3668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3BA2F-E0B5-6A4C-91EA-58F6452F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Try to answer the following questions:</a:t>
            </a:r>
          </a:p>
          <a:p>
            <a:pPr lvl="1"/>
            <a:r>
              <a:rPr lang="en-US" sz="2400" dirty="0"/>
              <a:t>What are ASCII, Unicode, UTF-8, and UTF-16? What are the relationships between them?</a:t>
            </a:r>
          </a:p>
          <a:p>
            <a:pPr lvl="1"/>
            <a:r>
              <a:rPr lang="en-US" sz="2400" dirty="0"/>
              <a:t>What are GB2312, GB18030, and GBK? </a:t>
            </a:r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What are “</a:t>
            </a:r>
            <a:r>
              <a:rPr lang="ko-KR" altLang="en-US" sz="2400" dirty="0" err="1">
                <a:latin typeface="Microsoft YaHei" panose="020B0503020204020204" pitchFamily="34" charset="-122"/>
              </a:rPr>
              <a:t>锟斤拷</a:t>
            </a:r>
            <a:r>
              <a:rPr lang="en-US" altLang="ko-KR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” and “</a:t>
            </a:r>
            <a:r>
              <a:rPr lang="ko-KR" altLang="en-US" sz="2400" dirty="0" err="1">
                <a:latin typeface="Microsoft YaHei" panose="020B0503020204020204" pitchFamily="34" charset="-122"/>
              </a:rPr>
              <a:t>烫烫烫</a:t>
            </a:r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”? How can you make it (not) happen?</a:t>
            </a:r>
          </a:p>
          <a:p>
            <a:pPr lvl="1"/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Given a string with several characters, can you print the bitmap of this string?</a:t>
            </a:r>
          </a:p>
          <a:p>
            <a:pPr lvl="1"/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Are emojis characters? How can you insert an emoji in a text editor?</a:t>
            </a:r>
          </a:p>
          <a:p>
            <a:pPr lvl="1"/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What are the default character encodings in different platforms?</a:t>
            </a:r>
          </a:p>
          <a:p>
            <a:pPr lvl="2"/>
            <a:r>
              <a:rPr lang="en-US" sz="2000" dirty="0">
                <a:latin typeface="Lato" panose="020F0502020204030203" pitchFamily="34" charset="77"/>
                <a:ea typeface="Microsoft YaHei" panose="020B0503020204020204" pitchFamily="34" charset="-122"/>
              </a:rPr>
              <a:t>OS: Windows, MacOS, Linux</a:t>
            </a:r>
          </a:p>
          <a:p>
            <a:pPr lvl="2"/>
            <a:r>
              <a:rPr lang="en-US" sz="2000" dirty="0">
                <a:latin typeface="Lato" panose="020F0502020204030203" pitchFamily="34" charset="77"/>
                <a:ea typeface="Microsoft YaHei" panose="020B0503020204020204" pitchFamily="34" charset="-122"/>
              </a:rPr>
              <a:t>DBMS: PostgreSQL, etc.</a:t>
            </a:r>
          </a:p>
          <a:p>
            <a:pPr lvl="2"/>
            <a:r>
              <a:rPr lang="en-US" sz="2000" dirty="0">
                <a:latin typeface="Lato" panose="020F0502020204030203" pitchFamily="34" charset="77"/>
                <a:ea typeface="Microsoft YaHei" panose="020B0503020204020204" pitchFamily="34" charset="-122"/>
              </a:rPr>
              <a:t>Programming Languages: Java, C, C++, Python, etc.</a:t>
            </a:r>
          </a:p>
          <a:p>
            <a:pPr lvl="1"/>
            <a:r>
              <a:rPr lang="en-US" sz="2400" dirty="0">
                <a:latin typeface="Lato" panose="020F0502020204030203" pitchFamily="34" charset="77"/>
                <a:ea typeface="Microsoft YaHei" panose="020B0503020204020204" pitchFamily="34" charset="-122"/>
              </a:rPr>
              <a:t>How can we translate strings from one encoding to another?</a:t>
            </a:r>
          </a:p>
          <a:p>
            <a:pPr lvl="2"/>
            <a:r>
              <a:rPr lang="en-US" dirty="0">
                <a:latin typeface="Lato" panose="020F0502020204030203" pitchFamily="34" charset="77"/>
                <a:ea typeface="Microsoft YaHei" panose="020B0503020204020204" pitchFamily="34" charset="-122"/>
              </a:rPr>
              <a:t>E.g., with text editors (Windows Notepad, </a:t>
            </a:r>
            <a:r>
              <a:rPr lang="en-US" dirty="0" err="1">
                <a:latin typeface="Lato" panose="020F0502020204030203" pitchFamily="34" charset="77"/>
                <a:ea typeface="Microsoft YaHei" panose="020B0503020204020204" pitchFamily="34" charset="-122"/>
              </a:rPr>
              <a:t>VSCode</a:t>
            </a:r>
            <a:r>
              <a:rPr lang="en-US" dirty="0">
                <a:latin typeface="Lato" panose="020F0502020204030203" pitchFamily="34" charset="77"/>
                <a:ea typeface="Microsoft YaHei" panose="020B0503020204020204" pitchFamily="34" charset="-122"/>
              </a:rPr>
              <a:t>, Sublime Text, etc.); in programming languages; in DBMS</a:t>
            </a:r>
          </a:p>
          <a:p>
            <a:endParaRPr lang="en-CN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316FAB-F2D6-E142-9AAA-8B2FEC97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Study: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A7643-CEA9-444B-BAEB-BEE55899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30199"/>
            <a:ext cx="3739237" cy="1422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D7B9-6382-044F-8D8D-F74002CB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251691"/>
            <a:ext cx="1981200" cy="1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1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C513D6-4CC8-454E-B97B-36F7D1421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114270" cy="5334000"/>
          </a:xfrm>
        </p:spPr>
        <p:txBody>
          <a:bodyPr/>
          <a:lstStyle/>
          <a:p>
            <a:r>
              <a:rPr lang="en-CN" dirty="0"/>
              <a:t>Get a slice of the long query result</a:t>
            </a:r>
          </a:p>
          <a:p>
            <a:pPr lvl="1"/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 k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 p</a:t>
            </a:r>
          </a:p>
          <a:p>
            <a:pPr lvl="2"/>
            <a:r>
              <a:rPr lang="en-CN" dirty="0"/>
              <a:t>Return the </a:t>
            </a:r>
            <a:r>
              <a:rPr lang="en-CN" dirty="0">
                <a:solidFill>
                  <a:srgbClr val="A2424F"/>
                </a:solidFill>
              </a:rPr>
              <a:t>top-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CN" dirty="0">
                <a:solidFill>
                  <a:srgbClr val="A2424F"/>
                </a:solidFill>
              </a:rPr>
              <a:t> rows</a:t>
            </a:r>
            <a:r>
              <a:rPr lang="en-CN" dirty="0"/>
              <a:t> in the result set and </a:t>
            </a:r>
            <a:r>
              <a:rPr lang="en-CN" dirty="0">
                <a:solidFill>
                  <a:srgbClr val="A2424F"/>
                </a:solidFill>
              </a:rPr>
              <a:t>skip the first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CN" dirty="0">
                <a:solidFill>
                  <a:srgbClr val="A2424F"/>
                </a:solidFill>
              </a:rPr>
              <a:t> rows</a:t>
            </a:r>
          </a:p>
          <a:p>
            <a:pPr lvl="2"/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CN" dirty="0"/>
              <a:t> is optional (whic</a:t>
            </a:r>
            <a:r>
              <a:rPr lang="en-US" dirty="0"/>
              <a:t>h</a:t>
            </a:r>
            <a:r>
              <a:rPr lang="en-CN" dirty="0"/>
              <a:t> means “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offset 0</a:t>
            </a:r>
            <a:r>
              <a:rPr lang="en-CN" dirty="0"/>
              <a:t>”) 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Always used together with order by</a:t>
            </a:r>
          </a:p>
          <a:p>
            <a:pPr lvl="2"/>
            <a:r>
              <a:rPr lang="en-CN" dirty="0"/>
              <a:t>E.g., get the top-k query results under a </a:t>
            </a:r>
            <a:r>
              <a:rPr lang="en-US" dirty="0"/>
              <a:t>certain</a:t>
            </a:r>
            <a:r>
              <a:rPr lang="en-CN" dirty="0"/>
              <a:t> ordering criteria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* </a:t>
            </a:r>
            <a:r>
              <a:rPr lang="en-CN" dirty="0">
                <a:solidFill>
                  <a:srgbClr val="A2424F"/>
                </a:solidFill>
              </a:rPr>
              <a:t>In some DBMS, the syntax can be different</a:t>
            </a:r>
          </a:p>
          <a:p>
            <a:pPr lvl="2"/>
            <a:r>
              <a:rPr lang="en-CN" dirty="0"/>
              <a:t>Always refer to the software manual for specific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73277B-8DB5-614F-A87F-A1180A81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Offset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3828D-99C2-0A43-8F8A-A2A670B9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956187"/>
            <a:ext cx="430427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3B662-D179-4948-8C9E-702C2A4F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962400"/>
            <a:ext cx="430427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5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Window Function</a:t>
            </a:r>
          </a:p>
        </p:txBody>
      </p:sp>
    </p:spTree>
    <p:extLst>
      <p:ext uri="{BB962C8B-B14F-4D97-AF65-F5344CB8AC3E}">
        <p14:creationId xmlns:p14="http://schemas.microsoft.com/office/powerpoint/2010/main" val="23522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More about NULL</a:t>
            </a:r>
          </a:p>
        </p:txBody>
      </p:sp>
    </p:spTree>
    <p:extLst>
      <p:ext uri="{BB962C8B-B14F-4D97-AF65-F5344CB8AC3E}">
        <p14:creationId xmlns:p14="http://schemas.microsoft.com/office/powerpoint/2010/main" val="128744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7C013-528D-0244-B196-FC7A1BF4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7315200" cy="5334000"/>
          </a:xfrm>
        </p:spPr>
        <p:txBody>
          <a:bodyPr/>
          <a:lstStyle/>
          <a:p>
            <a:r>
              <a:rPr lang="en-CN" dirty="0"/>
              <a:t>Scalar function</a:t>
            </a:r>
          </a:p>
          <a:p>
            <a:pPr lvl="1"/>
            <a:r>
              <a:rPr lang="en-CN" dirty="0"/>
              <a:t>F</a:t>
            </a:r>
            <a:r>
              <a:rPr lang="en-US" dirty="0" err="1"/>
              <a:t>unctions</a:t>
            </a:r>
            <a:r>
              <a:rPr lang="en-US" dirty="0"/>
              <a:t> that operate on values in the current row</a:t>
            </a:r>
          </a:p>
          <a:p>
            <a:pPr lvl="2"/>
            <a:r>
              <a:rPr lang="en-US" dirty="0"/>
              <a:t>Recall: “Some Functions”, Lecture 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35280" lvl="1" indent="0">
              <a:buNone/>
            </a:pPr>
            <a:endParaRPr lang="en-US" dirty="0"/>
          </a:p>
          <a:p>
            <a:r>
              <a:rPr lang="en-US" dirty="0"/>
              <a:t>Aggregation function</a:t>
            </a:r>
          </a:p>
          <a:p>
            <a:pPr lvl="1"/>
            <a:r>
              <a:rPr lang="en-US" dirty="0"/>
              <a:t>Functions that operate on sets of rows and return an aggregated value</a:t>
            </a:r>
          </a:p>
          <a:p>
            <a:pPr lvl="2"/>
            <a:r>
              <a:rPr lang="en-US" dirty="0"/>
              <a:t>Recall: “Aggregate Functions”, Lecture 4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6CAB7-8406-ED4C-8B22-5F26353F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Scalar Functions and Aggregation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3C609-3A48-EB4F-BD00-D27248B5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524000"/>
            <a:ext cx="4542320" cy="21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6B6F-7D51-CB47-BEDB-632DD4508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124200"/>
            <a:ext cx="4542320" cy="2334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19CE5-04BA-C949-BCD2-574590BD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715000"/>
            <a:ext cx="6134100" cy="327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08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7CEF40-B79A-9A48-83B0-8A967A260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 Problem: In aggregate functions, the details of the rows are vanished</a:t>
            </a:r>
          </a:p>
          <a:p>
            <a:pPr lvl="1"/>
            <a:r>
              <a:rPr lang="en-CN" dirty="0"/>
              <a:t>For example: </a:t>
            </a:r>
            <a:r>
              <a:rPr lang="en-US" dirty="0"/>
              <a:t>If we ask for the year of the oldest movie per country,</a:t>
            </a:r>
          </a:p>
          <a:p>
            <a:pPr lvl="2"/>
            <a:r>
              <a:rPr lang="en-US" dirty="0"/>
              <a:t>… we get a country, a year, and nothing else.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F5C7A-804A-CF4A-AF65-4B0DA170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with Aggregate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C9CEC-7376-4147-ADB9-6C1E0E62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3352800"/>
            <a:ext cx="6286500" cy="32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7CEF40-B79A-9A48-83B0-8A967A260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 Problem: In aggregat</a:t>
            </a:r>
            <a:r>
              <a:rPr lang="en-US" altLang="zh-CN" dirty="0"/>
              <a:t>e</a:t>
            </a:r>
            <a:r>
              <a:rPr lang="en-CN" dirty="0"/>
              <a:t> functions, the details of the rows are vanished</a:t>
            </a:r>
          </a:p>
          <a:p>
            <a:pPr lvl="1"/>
            <a:r>
              <a:rPr lang="en-CN" dirty="0"/>
              <a:t>For example: </a:t>
            </a:r>
            <a:r>
              <a:rPr lang="en-US" dirty="0"/>
              <a:t>If we ask for the year of the oldest movie per country,</a:t>
            </a:r>
          </a:p>
          <a:p>
            <a:pPr lvl="2"/>
            <a:r>
              <a:rPr lang="en-US" dirty="0"/>
              <a:t>… we get a country, a year, and nothing else.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F5C7A-804A-CF4A-AF65-4B0DA170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with Aggregate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0170-C55F-B34D-8AF6-5A036DD6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399503"/>
            <a:ext cx="7827156" cy="45593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4CB5D6-EAB3-A342-8871-79391070FB9F}"/>
              </a:ext>
            </a:extLst>
          </p:cNvPr>
          <p:cNvSpPr/>
          <p:nvPr/>
        </p:nvSpPr>
        <p:spPr>
          <a:xfrm>
            <a:off x="838200" y="5105400"/>
            <a:ext cx="5606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If we want some more details, like the title of the oldest movies for each country, we can only use self-join to keep the columns</a:t>
            </a:r>
          </a:p>
        </p:txBody>
      </p:sp>
    </p:spTree>
    <p:extLst>
      <p:ext uri="{BB962C8B-B14F-4D97-AF65-F5344CB8AC3E}">
        <p14:creationId xmlns:p14="http://schemas.microsoft.com/office/powerpoint/2010/main" val="36621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0840E-1474-C048-9FA6-E42BCD52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 Problem: In aggregate functions, the details of the rows are vanished</a:t>
            </a:r>
          </a:p>
          <a:p>
            <a:pPr lvl="1"/>
            <a:r>
              <a:rPr lang="en-CN" dirty="0"/>
              <a:t>Another example: How can we rank the movies in each country separately based on the released year?</a:t>
            </a:r>
          </a:p>
          <a:p>
            <a:pPr lvl="2"/>
            <a:r>
              <a:rPr lang="en-CN" dirty="0"/>
              <a:t>“order by” for subgroups</a:t>
            </a:r>
          </a:p>
          <a:p>
            <a:pPr lvl="2"/>
            <a:endParaRPr lang="en-CN" dirty="0"/>
          </a:p>
          <a:p>
            <a:pPr lvl="1"/>
            <a:r>
              <a:rPr lang="en-CN" dirty="0"/>
              <a:t>One more example: Get the top-3 oldest movies for each country.</a:t>
            </a:r>
          </a:p>
          <a:p>
            <a:pPr lvl="2"/>
            <a:r>
              <a:rPr lang="en-CN" dirty="0"/>
              <a:t>How can we implement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662C5-4715-774D-907D-88A58B5B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Issues with 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1729840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E68B1-71D5-F045-A6CB-9FA47BEF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3106400" cy="5334000"/>
          </a:xfrm>
        </p:spPr>
        <p:txBody>
          <a:bodyPr/>
          <a:lstStyle/>
          <a:p>
            <a:r>
              <a:rPr lang="en-CN" dirty="0"/>
              <a:t>Syntax:</a:t>
            </a:r>
          </a:p>
          <a:p>
            <a:pPr marL="0" indent="0">
              <a:buNone/>
            </a:pPr>
            <a:endParaRPr lang="en-CN" dirty="0"/>
          </a:p>
          <a:p>
            <a:pPr marL="0" indent="0" algn="ctr">
              <a:buNone/>
            </a:pP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&lt;function&gt;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partition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col_p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&lt;col_o1, col_o2, …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&lt;function&gt;</a:t>
            </a:r>
            <a:r>
              <a:rPr lang="en-US" dirty="0"/>
              <a:t>: we can apply (1) ranking window functions, or (2) aggregation functions</a:t>
            </a:r>
          </a:p>
          <a:p>
            <a:pPr lvl="1"/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/>
              <a:t>: specify the column for grouping</a:t>
            </a:r>
          </a:p>
          <a:p>
            <a:pPr lvl="1"/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en-US" dirty="0"/>
              <a:t>: specify the column(s) for ordering in each group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4EF894-89BB-4446-A0D8-321FCE41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Window Function</a:t>
            </a:r>
          </a:p>
        </p:txBody>
      </p:sp>
    </p:spTree>
    <p:extLst>
      <p:ext uri="{BB962C8B-B14F-4D97-AF65-F5344CB8AC3E}">
        <p14:creationId xmlns:p14="http://schemas.microsoft.com/office/powerpoint/2010/main" val="106337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7DE8F-D8FB-2840-89D3-DED59382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524000"/>
          </a:xfrm>
        </p:spPr>
        <p:txBody>
          <a:bodyPr/>
          <a:lstStyle/>
          <a:p>
            <a:r>
              <a:rPr lang="en-CN" dirty="0"/>
              <a:t>Example</a:t>
            </a:r>
          </a:p>
          <a:p>
            <a:pPr lvl="1"/>
            <a:r>
              <a:rPr lang="en-CN" dirty="0"/>
              <a:t>How can we rank the movies in each country separately based on the released year?</a:t>
            </a:r>
          </a:p>
          <a:p>
            <a:pPr lvl="2"/>
            <a:r>
              <a:rPr lang="en-CN" dirty="0"/>
              <a:t>“order by” for subgroups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18ED03-5346-CD49-98E6-981DD41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DBEF5-ED7E-4C48-98AD-0AAB71C0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572000"/>
            <a:ext cx="6961477" cy="2894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8F972-C420-C54D-BC87-625E95CA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038600"/>
            <a:ext cx="7809129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7DE8F-D8FB-2840-89D3-DED59382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524000"/>
          </a:xfrm>
        </p:spPr>
        <p:txBody>
          <a:bodyPr/>
          <a:lstStyle/>
          <a:p>
            <a:r>
              <a:rPr lang="en-CN" dirty="0"/>
              <a:t>Example</a:t>
            </a:r>
          </a:p>
          <a:p>
            <a:pPr lvl="1"/>
            <a:r>
              <a:rPr lang="en-CN" dirty="0"/>
              <a:t>How can we rank the movies in each country separately based on the released year?</a:t>
            </a:r>
          </a:p>
          <a:p>
            <a:pPr lvl="2"/>
            <a:r>
              <a:rPr lang="en-CN" dirty="0"/>
              <a:t>“order by” for subgroups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18ED03-5346-CD49-98E6-981DD41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6DC10-8B6E-B641-A74B-3A94736D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3048000"/>
            <a:ext cx="7809129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FAA9F-426F-A247-B6B8-123545D9E833}"/>
              </a:ext>
            </a:extLst>
          </p:cNvPr>
          <p:cNvSpPr/>
          <p:nvPr/>
        </p:nvSpPr>
        <p:spPr bwMode="auto">
          <a:xfrm>
            <a:off x="1305090" y="5091156"/>
            <a:ext cx="5705310" cy="75878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DCF37-F1E3-FE41-925A-343D54DAB0D7}"/>
              </a:ext>
            </a:extLst>
          </p:cNvPr>
          <p:cNvSpPr/>
          <p:nvPr/>
        </p:nvSpPr>
        <p:spPr>
          <a:xfrm>
            <a:off x="4762068" y="6679956"/>
            <a:ext cx="44966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rank()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function to say that “I want to order the rows in each partition”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 parameters in the parentheses</a:t>
            </a:r>
            <a:endParaRPr lang="en-US" altLang="zh-CN" sz="2000" dirty="0">
              <a:solidFill>
                <a:srgbClr val="1086B9"/>
              </a:solidFill>
              <a:latin typeface="Lato" panose="020F050202020403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1DF63-217F-DA44-A8FD-CBFAC0063895}"/>
              </a:ext>
            </a:extLst>
          </p:cNvPr>
          <p:cNvSpPr/>
          <p:nvPr/>
        </p:nvSpPr>
        <p:spPr>
          <a:xfrm>
            <a:off x="299600" y="6679956"/>
            <a:ext cx="42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partition by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 selected rows will be grouped (partitioned) according to the values in the column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country</a:t>
            </a:r>
            <a:endParaRPr lang="en-US" altLang="zh-CN" sz="2000" dirty="0">
              <a:solidFill>
                <a:srgbClr val="1086B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DB4A96-6369-4C49-99DA-5E746980AD91}"/>
              </a:ext>
            </a:extLst>
          </p:cNvPr>
          <p:cNvSpPr/>
          <p:nvPr/>
        </p:nvSpPr>
        <p:spPr>
          <a:xfrm>
            <a:off x="9198361" y="6684872"/>
            <a:ext cx="510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altLang="zh-CN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year_released</a:t>
            </a:r>
            <a:endParaRPr lang="en-US" altLang="zh-CN" sz="2000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In each group (partition), the rows will be ordered by the column “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year_released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</a:t>
            </a:r>
            <a:endParaRPr lang="en-US" altLang="zh-CN" sz="2000" dirty="0">
              <a:solidFill>
                <a:srgbClr val="1086B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au 4">
            <a:extLst>
              <a:ext uri="{FF2B5EF4-FFF2-40B4-BE49-F238E27FC236}">
                <a16:creationId xmlns:a16="http://schemas.microsoft.com/office/drawing/2014/main" id="{B709E098-60C8-F64A-B0C3-B7551196DD4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9079" y="3461636"/>
          <a:ext cx="6886778" cy="308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country</a:t>
                      </a:r>
                      <a:endParaRPr lang="en-US" altLang="en-GB" sz="16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year_released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oldest_movie_per_country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1948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31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1959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166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1980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1987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2002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1985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7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1992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0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2010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44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21992FB-E7D0-064A-9E9D-77462065E2F7}"/>
              </a:ext>
            </a:extLst>
          </p:cNvPr>
          <p:cNvSpPr/>
          <p:nvPr/>
        </p:nvSpPr>
        <p:spPr>
          <a:xfrm>
            <a:off x="3352800" y="3848315"/>
            <a:ext cx="3668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You can also add “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” here, similar to the “order by” we introduced before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29DCF1-111C-0D4D-8FB3-BCC69853A408}"/>
              </a:ext>
            </a:extLst>
          </p:cNvPr>
          <p:cNvCxnSpPr>
            <a:cxnSpLocks/>
          </p:cNvCxnSpPr>
          <p:nvPr/>
        </p:nvCxnSpPr>
        <p:spPr bwMode="auto">
          <a:xfrm>
            <a:off x="5977447" y="4584746"/>
            <a:ext cx="960382" cy="7855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0478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7DE8F-D8FB-2840-89D3-DED59382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524000"/>
          </a:xfrm>
        </p:spPr>
        <p:txBody>
          <a:bodyPr/>
          <a:lstStyle/>
          <a:p>
            <a:r>
              <a:rPr lang="en-CN" dirty="0"/>
              <a:t>Example</a:t>
            </a:r>
          </a:p>
          <a:p>
            <a:pPr lvl="1"/>
            <a:r>
              <a:rPr lang="en-CN" dirty="0"/>
              <a:t>How can we rank the movies in each country separately based on the released year?</a:t>
            </a:r>
          </a:p>
          <a:p>
            <a:pPr lvl="2"/>
            <a:r>
              <a:rPr lang="en-CN" dirty="0"/>
              <a:t>“order by” for subgroups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18ED03-5346-CD49-98E6-981DD41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6DC10-8B6E-B641-A74B-3A94736D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3048000"/>
            <a:ext cx="7809129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FAA9F-426F-A247-B6B8-123545D9E833}"/>
              </a:ext>
            </a:extLst>
          </p:cNvPr>
          <p:cNvSpPr/>
          <p:nvPr/>
        </p:nvSpPr>
        <p:spPr bwMode="auto">
          <a:xfrm>
            <a:off x="1305090" y="5091156"/>
            <a:ext cx="5705310" cy="75878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DB0AD-D952-CC4B-8554-06BDC2E48861}"/>
              </a:ext>
            </a:extLst>
          </p:cNvPr>
          <p:cNvSpPr/>
          <p:nvPr/>
        </p:nvSpPr>
        <p:spPr>
          <a:xfrm>
            <a:off x="457200" y="6702365"/>
            <a:ext cx="8384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Note: partition functions can only be used in the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clause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 since it is designed to work on the query result</a:t>
            </a:r>
            <a:endParaRPr lang="en-US" altLang="zh-CN" sz="2000" dirty="0">
              <a:solidFill>
                <a:srgbClr val="1086B9"/>
              </a:solidFill>
              <a:latin typeface="Lato" panose="020F0502020204030203" pitchFamily="34" charset="77"/>
            </a:endParaRPr>
          </a:p>
        </p:txBody>
      </p:sp>
      <p:graphicFrame>
        <p:nvGraphicFramePr>
          <p:cNvPr id="12" name="Tableau 4">
            <a:extLst>
              <a:ext uri="{FF2B5EF4-FFF2-40B4-BE49-F238E27FC236}">
                <a16:creationId xmlns:a16="http://schemas.microsoft.com/office/drawing/2014/main" id="{9E94786C-82C5-5244-B310-D7158346E43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19079" y="3461636"/>
          <a:ext cx="6886778" cy="308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country</a:t>
                      </a:r>
                      <a:endParaRPr lang="en-US" altLang="en-GB" sz="16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year_released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oldest_movie_per_country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1948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31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1959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166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1980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1987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2002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1985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7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1992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0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2010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4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940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7DE8F-D8FB-2840-89D3-DED59382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524000"/>
          </a:xfrm>
        </p:spPr>
        <p:txBody>
          <a:bodyPr/>
          <a:lstStyle/>
          <a:p>
            <a:r>
              <a:rPr lang="en-CN" dirty="0"/>
              <a:t>Example</a:t>
            </a:r>
          </a:p>
          <a:p>
            <a:pPr lvl="1"/>
            <a:r>
              <a:rPr lang="en-CN" dirty="0"/>
              <a:t>How can we rank the movies in each country separately based on the released year?</a:t>
            </a:r>
          </a:p>
          <a:p>
            <a:pPr lvl="2"/>
            <a:r>
              <a:rPr lang="en-CN" dirty="0"/>
              <a:t>“order by” for subgroups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18ED03-5346-CD49-98E6-981DD41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6DC10-8B6E-B641-A74B-3A94736D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2946400"/>
            <a:ext cx="7809129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FAA9F-426F-A247-B6B8-123545D9E833}"/>
              </a:ext>
            </a:extLst>
          </p:cNvPr>
          <p:cNvSpPr/>
          <p:nvPr/>
        </p:nvSpPr>
        <p:spPr bwMode="auto">
          <a:xfrm>
            <a:off x="1305090" y="4989556"/>
            <a:ext cx="5705310" cy="75878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graphicFrame>
        <p:nvGraphicFramePr>
          <p:cNvPr id="11" name="Tableau 4">
            <a:extLst>
              <a:ext uri="{FF2B5EF4-FFF2-40B4-BE49-F238E27FC236}">
                <a16:creationId xmlns:a16="http://schemas.microsoft.com/office/drawing/2014/main" id="{B709E098-60C8-F64A-B0C3-B7551196DD4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7572584"/>
              </p:ext>
            </p:extLst>
          </p:nvPr>
        </p:nvGraphicFramePr>
        <p:xfrm>
          <a:off x="7519079" y="3360036"/>
          <a:ext cx="6886778" cy="308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country</a:t>
                      </a:r>
                      <a:endParaRPr lang="en-US" altLang="en-GB" sz="16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year_released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oldest_movie_per_country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1948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31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1959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166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ar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1980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1987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2002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1985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7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1992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0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2010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44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BD1AE9F-8774-C444-B1BD-404F0DE0BD4F}"/>
              </a:ext>
            </a:extLst>
          </p:cNvPr>
          <p:cNvSpPr/>
          <p:nvPr/>
        </p:nvSpPr>
        <p:spPr bwMode="auto">
          <a:xfrm>
            <a:off x="7433187" y="4030406"/>
            <a:ext cx="491613" cy="897194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78AE7-EA04-2144-B474-6A6A4968CD3F}"/>
              </a:ext>
            </a:extLst>
          </p:cNvPr>
          <p:cNvSpPr/>
          <p:nvPr/>
        </p:nvSpPr>
        <p:spPr bwMode="auto">
          <a:xfrm>
            <a:off x="7433187" y="4995606"/>
            <a:ext cx="491613" cy="50031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B1153-521F-6348-BD57-C28CBA8D9EFA}"/>
              </a:ext>
            </a:extLst>
          </p:cNvPr>
          <p:cNvSpPr/>
          <p:nvPr/>
        </p:nvSpPr>
        <p:spPr bwMode="auto">
          <a:xfrm>
            <a:off x="7433187" y="5557139"/>
            <a:ext cx="491613" cy="897194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DD60A-3EE0-DB45-8595-F9BBFB5686E1}"/>
              </a:ext>
            </a:extLst>
          </p:cNvPr>
          <p:cNvSpPr/>
          <p:nvPr/>
        </p:nvSpPr>
        <p:spPr>
          <a:xfrm>
            <a:off x="6227800" y="6717125"/>
            <a:ext cx="322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Partitioned by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i.e., a country in a group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5A17E2-CA3B-064F-BF92-3AB73F496030}"/>
              </a:ext>
            </a:extLst>
          </p:cNvPr>
          <p:cNvSpPr/>
          <p:nvPr/>
        </p:nvSpPr>
        <p:spPr bwMode="auto">
          <a:xfrm>
            <a:off x="11410102" y="4030406"/>
            <a:ext cx="491613" cy="897194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8D2EFA-64FE-9845-BD4E-388F07C4A34D}"/>
              </a:ext>
            </a:extLst>
          </p:cNvPr>
          <p:cNvSpPr/>
          <p:nvPr/>
        </p:nvSpPr>
        <p:spPr bwMode="auto">
          <a:xfrm>
            <a:off x="11410102" y="4995606"/>
            <a:ext cx="491613" cy="50031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815FF9-0CFB-6940-8DA9-FE0AB343A2F4}"/>
              </a:ext>
            </a:extLst>
          </p:cNvPr>
          <p:cNvSpPr/>
          <p:nvPr/>
        </p:nvSpPr>
        <p:spPr bwMode="auto">
          <a:xfrm>
            <a:off x="11410102" y="5557139"/>
            <a:ext cx="491613" cy="897194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82CBB-656E-8F4C-9C00-E0F01B26A5C3}"/>
              </a:ext>
            </a:extLst>
          </p:cNvPr>
          <p:cNvSpPr/>
          <p:nvPr/>
        </p:nvSpPr>
        <p:spPr>
          <a:xfrm>
            <a:off x="10515600" y="6712357"/>
            <a:ext cx="38757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An order value is computed for each row in a partition.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Only inside the partition, not across the entire result set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BEFC246-74EE-BE4B-9E10-ED6C988E1D82}"/>
              </a:ext>
            </a:extLst>
          </p:cNvPr>
          <p:cNvCxnSpPr>
            <a:cxnSpLocks/>
            <a:stCxn id="6" idx="0"/>
            <a:endCxn id="23" idx="0"/>
          </p:cNvCxnSpPr>
          <p:nvPr/>
        </p:nvCxnSpPr>
        <p:spPr bwMode="auto">
          <a:xfrm rot="5400000" flipH="1" flipV="1">
            <a:off x="7365566" y="696523"/>
            <a:ext cx="1085212" cy="7500855"/>
          </a:xfrm>
          <a:prstGeom prst="bentConnector3">
            <a:avLst>
              <a:gd name="adj1" fmla="val 143802"/>
            </a:avLst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CC9A3E6-0BE8-8240-BB00-AD3C1C431150}"/>
              </a:ext>
            </a:extLst>
          </p:cNvPr>
          <p:cNvSpPr/>
          <p:nvPr/>
        </p:nvSpPr>
        <p:spPr bwMode="auto">
          <a:xfrm>
            <a:off x="11277600" y="3904344"/>
            <a:ext cx="762000" cy="270641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964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4067A0-5E9A-A046-BB7D-C875283E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Why window function, not group by?</a:t>
            </a:r>
          </a:p>
          <a:p>
            <a:pPr lvl="1"/>
            <a:r>
              <a:rPr lang="en-CN" dirty="0"/>
              <a:t>“Group by” </a:t>
            </a:r>
            <a:r>
              <a:rPr lang="en-CN" dirty="0">
                <a:solidFill>
                  <a:srgbClr val="A2424F"/>
                </a:solidFill>
              </a:rPr>
              <a:t>reduces the rows</a:t>
            </a:r>
            <a:r>
              <a:rPr lang="en-CN" dirty="0"/>
              <a:t> in a group (partition) </a:t>
            </a:r>
            <a:r>
              <a:rPr lang="en-CN" dirty="0">
                <a:solidFill>
                  <a:srgbClr val="A2424F"/>
                </a:solidFill>
              </a:rPr>
              <a:t>into one result</a:t>
            </a:r>
            <a:r>
              <a:rPr lang="en-CN" dirty="0"/>
              <a:t>, which is the meaning of “aggregation”</a:t>
            </a:r>
          </a:p>
          <a:p>
            <a:pPr lvl="2"/>
            <a:r>
              <a:rPr lang="en-CN" dirty="0"/>
              <a:t>Then, the values in non-aggregating columns are vanished</a:t>
            </a:r>
          </a:p>
          <a:p>
            <a:pPr lvl="1"/>
            <a:r>
              <a:rPr lang="en-CN" dirty="0"/>
              <a:t>Window functions </a:t>
            </a:r>
            <a:r>
              <a:rPr lang="en-CN" dirty="0">
                <a:solidFill>
                  <a:srgbClr val="A2424F"/>
                </a:solidFill>
              </a:rPr>
              <a:t>do not reduce the rows</a:t>
            </a:r>
          </a:p>
          <a:p>
            <a:pPr lvl="2"/>
            <a:r>
              <a:rPr lang="en-CN" dirty="0"/>
              <a:t>Instead, they </a:t>
            </a:r>
            <a:r>
              <a:rPr lang="en-CN" dirty="0">
                <a:solidFill>
                  <a:srgbClr val="A2424F"/>
                </a:solidFill>
              </a:rPr>
              <a:t>attach computed values next to the rows</a:t>
            </a:r>
            <a:r>
              <a:rPr lang="en-CN" dirty="0"/>
              <a:t> in a group (partition) and keep the details</a:t>
            </a:r>
          </a:p>
          <a:p>
            <a:pPr lvl="2"/>
            <a:r>
              <a:rPr lang="en-CN" dirty="0"/>
              <a:t>Actually, the partition here means “window”: an affective range for statistics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2CCD68-4CCE-8448-B13D-E9EF2D48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</p:spTree>
    <p:extLst>
      <p:ext uri="{BB962C8B-B14F-4D97-AF65-F5344CB8AC3E}">
        <p14:creationId xmlns:p14="http://schemas.microsoft.com/office/powerpoint/2010/main" val="404025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60D1A6-98AA-C940-AFDC-5E14DDDDF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Most expressions with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CN" dirty="0"/>
              <a:t> will be evaluated into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en-CN" dirty="0">
                <a:latin typeface="Lato" panose="020F0502020204030203" pitchFamily="34" charset="77"/>
                <a:cs typeface="Consolas" panose="020B0609020204030204" pitchFamily="49" charset="0"/>
              </a:rPr>
              <a:t>Arithmetic operations:</a:t>
            </a: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endParaRPr lang="en-CN" dirty="0"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lvl="1"/>
            <a:r>
              <a:rPr lang="en-CN" dirty="0">
                <a:latin typeface="Lato" panose="020F0502020204030203" pitchFamily="34" charset="77"/>
                <a:cs typeface="Consolas" panose="020B0609020204030204" pitchFamily="49" charset="0"/>
              </a:rPr>
              <a:t>Comparison operations: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509BCE-F188-D645-9CB5-5F745DBA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Expressions with NULL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1CD10-8506-DF41-802C-EB1DBEA2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296877"/>
            <a:ext cx="3600965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7FA60-6E34-7542-8850-2822EB0E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133600"/>
            <a:ext cx="2959777" cy="32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6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A2E58-F75C-1A4C-A6DE-FF8EBE826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Some more ranking window functions</a:t>
            </a:r>
          </a:p>
          <a:p>
            <a:pPr lvl="1"/>
            <a:r>
              <a:rPr lang="en-CN" dirty="0"/>
              <a:t>Besides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rank()</a:t>
            </a:r>
            <a:r>
              <a:rPr lang="en-CN" dirty="0"/>
              <a:t>, we also have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dense_rank()</a:t>
            </a:r>
            <a:r>
              <a:rPr lang="en-CN" dirty="0"/>
              <a:t> and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row_number()</a:t>
            </a:r>
          </a:p>
          <a:p>
            <a:pPr lvl="1"/>
            <a:r>
              <a:rPr lang="en-CN" dirty="0"/>
              <a:t>The difference is about </a:t>
            </a:r>
            <a:r>
              <a:rPr lang="en-CN" u="sng" dirty="0"/>
              <a:t>how they treat rows with </a:t>
            </a:r>
            <a:r>
              <a:rPr lang="en-CN" u="sng" dirty="0">
                <a:solidFill>
                  <a:srgbClr val="A2424F"/>
                </a:solidFill>
              </a:rPr>
              <a:t>the same rank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A5AFB-061C-3741-B329-2E55590E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Ranking Window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450FB-BE31-9C47-A018-01568A7D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3419448"/>
            <a:ext cx="5958635" cy="4788381"/>
          </a:xfrm>
          <a:prstGeom prst="rect">
            <a:avLst/>
          </a:prstGeom>
        </p:spPr>
      </p:pic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6E1E3DFF-0768-6F43-8B73-333BF14D4C4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019800" y="4036398"/>
          <a:ext cx="8229601" cy="3507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3132">
                  <a:extLst>
                    <a:ext uri="{9D8B030D-6E8A-4147-A177-3AD203B41FA5}">
                      <a16:colId xmlns:a16="http://schemas.microsoft.com/office/drawing/2014/main" val="689688191"/>
                    </a:ext>
                  </a:extLst>
                </a:gridCol>
                <a:gridCol w="2378869">
                  <a:extLst>
                    <a:ext uri="{9D8B030D-6E8A-4147-A177-3AD203B41FA5}">
                      <a16:colId xmlns:a16="http://schemas.microsoft.com/office/drawing/2014/main" val="3737057490"/>
                    </a:ext>
                  </a:extLst>
                </a:gridCol>
              </a:tblGrid>
              <a:tr h="614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country</a:t>
                      </a:r>
                      <a:endParaRPr lang="en-US" altLang="en-GB" sz="1600" b="1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year_released</a:t>
                      </a: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rank_result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dense_rank_result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fr-FR" sz="16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+mn-ea"/>
                        </a:rPr>
                        <a:t>row_number_result</a:t>
                      </a:r>
                      <a:endParaRPr lang="en-US" altLang="fr-FR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+mn-ea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1948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31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1959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166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1959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1987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4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4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cn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  <a:sym typeface="+mn-ea"/>
                        </a:rPr>
                        <a:t>2002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4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1985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17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1992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0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en-GB" sz="1600" dirty="0" err="1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uk</a:t>
                      </a:r>
                      <a:endParaRPr lang="en-US" altLang="en-GB" sz="1600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534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some title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2010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GB" sz="16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1440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508CA4A-6443-B848-86D8-3BB47C1528B4}"/>
              </a:ext>
            </a:extLst>
          </p:cNvPr>
          <p:cNvSpPr/>
          <p:nvPr/>
        </p:nvSpPr>
        <p:spPr bwMode="auto">
          <a:xfrm>
            <a:off x="5941428" y="5346747"/>
            <a:ext cx="8391429" cy="10159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C21BD-DC2B-0042-8C2F-01ABA170A29B}"/>
              </a:ext>
            </a:extLst>
          </p:cNvPr>
          <p:cNvSpPr/>
          <p:nvPr/>
        </p:nvSpPr>
        <p:spPr bwMode="auto">
          <a:xfrm>
            <a:off x="7578330" y="5409264"/>
            <a:ext cx="575070" cy="643193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4472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C32A4D-A2AC-BF4F-9778-A1B6DE002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max(col)</a:t>
            </a:r>
            <a:r>
              <a:rPr lang="en-CN" dirty="0"/>
              <a:t> and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min(col)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27811C-2DF4-F646-B29A-1AE4B0C4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Aggregation Functions as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C5EEC-F631-9B4C-A883-CDD48229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048000"/>
            <a:ext cx="7013354" cy="2875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F70A8-9053-9F48-AAA2-7943DADF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7257"/>
            <a:ext cx="7251334" cy="363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692252-E819-A94F-898F-2BFC115F409E}"/>
              </a:ext>
            </a:extLst>
          </p:cNvPr>
          <p:cNvSpPr/>
          <p:nvPr/>
        </p:nvSpPr>
        <p:spPr>
          <a:xfrm>
            <a:off x="8666200" y="6070359"/>
            <a:ext cx="596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min/max value for each partition is assigned for all the rows inside this partition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93C56-F581-A344-8295-4175DFE98A44}"/>
              </a:ext>
            </a:extLst>
          </p:cNvPr>
          <p:cNvSpPr/>
          <p:nvPr/>
        </p:nvSpPr>
        <p:spPr bwMode="auto">
          <a:xfrm>
            <a:off x="12344400" y="3439885"/>
            <a:ext cx="1988457" cy="2483673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E0C1C-C4CE-8542-BB53-C59EAA3EE14C}"/>
              </a:ext>
            </a:extLst>
          </p:cNvPr>
          <p:cNvSpPr/>
          <p:nvPr/>
        </p:nvSpPr>
        <p:spPr bwMode="auto">
          <a:xfrm>
            <a:off x="1482330" y="4422294"/>
            <a:ext cx="2088184" cy="280336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D21A2-4984-B745-810D-6B35609112A6}"/>
              </a:ext>
            </a:extLst>
          </p:cNvPr>
          <p:cNvSpPr/>
          <p:nvPr/>
        </p:nvSpPr>
        <p:spPr>
          <a:xfrm>
            <a:off x="3159163" y="3693345"/>
            <a:ext cx="32892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Need to specify a column in the parameter list</a:t>
            </a:r>
          </a:p>
        </p:txBody>
      </p:sp>
    </p:spTree>
    <p:extLst>
      <p:ext uri="{BB962C8B-B14F-4D97-AF65-F5344CB8AC3E}">
        <p14:creationId xmlns:p14="http://schemas.microsoft.com/office/powerpoint/2010/main" val="813930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F9693E-B8DD-5D48-B2CF-5AAB9AE1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1200"/>
            <a:ext cx="13182365" cy="5334000"/>
          </a:xfrm>
        </p:spPr>
        <p:txBody>
          <a:bodyPr/>
          <a:lstStyle/>
          <a:p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sum(col)</a:t>
            </a:r>
            <a:r>
              <a:rPr lang="en-CN" dirty="0"/>
              <a:t>,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count(col)</a:t>
            </a:r>
            <a:r>
              <a:rPr lang="en-CN" dirty="0"/>
              <a:t>,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avg(col)</a:t>
            </a:r>
            <a:r>
              <a:rPr lang="en-CN" dirty="0"/>
              <a:t>,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stddev(col)</a:t>
            </a:r>
            <a:r>
              <a:rPr lang="en-CN" dirty="0"/>
              <a:t>, etc.</a:t>
            </a:r>
          </a:p>
          <a:p>
            <a:pPr lvl="1"/>
            <a:r>
              <a:rPr lang="en-CN" dirty="0">
                <a:solidFill>
                  <a:srgbClr val="A2424F"/>
                </a:solidFill>
              </a:rPr>
              <a:t>Different from min/max</a:t>
            </a:r>
            <a:r>
              <a:rPr lang="en-CN" dirty="0"/>
              <a:t>: for these aggregation functions, it means </a:t>
            </a:r>
            <a:r>
              <a:rPr lang="en-CN" u="sng" dirty="0"/>
              <a:t>the </a:t>
            </a:r>
            <a:r>
              <a:rPr lang="en-CN" b="1" u="sng" dirty="0">
                <a:solidFill>
                  <a:srgbClr val="A2424F"/>
                </a:solidFill>
              </a:rPr>
              <a:t>aggregation value</a:t>
            </a:r>
            <a:r>
              <a:rPr lang="en-CN" u="sng" dirty="0"/>
              <a:t> from </a:t>
            </a:r>
            <a:r>
              <a:rPr lang="en-CN" u="sng" dirty="0">
                <a:solidFill>
                  <a:srgbClr val="1086B9"/>
                </a:solidFill>
              </a:rPr>
              <a:t>the first row</a:t>
            </a:r>
            <a:r>
              <a:rPr lang="en-CN" u="sng" dirty="0"/>
              <a:t> to the </a:t>
            </a:r>
            <a:r>
              <a:rPr lang="en-CN" u="sng" dirty="0">
                <a:solidFill>
                  <a:srgbClr val="A2424F"/>
                </a:solidFill>
              </a:rPr>
              <a:t>current row</a:t>
            </a:r>
            <a:r>
              <a:rPr lang="en-CN" u="sng" dirty="0"/>
              <a:t> in its partition</a:t>
            </a:r>
            <a:r>
              <a:rPr lang="zh-CN" altLang="en-US" dirty="0"/>
              <a:t> </a:t>
            </a:r>
            <a:r>
              <a:rPr lang="en-US" altLang="zh-CN" dirty="0"/>
              <a:t>when </a:t>
            </a:r>
            <a:r>
              <a:rPr lang="en-US" altLang="zh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en-US" altLang="zh-CN" dirty="0"/>
              <a:t> is specified 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25C26-ADB4-DC4A-8359-CF52825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Aggregation Functions as Window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8832-F414-EE45-8EBA-3BFA5076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" y="3505200"/>
            <a:ext cx="7086365" cy="3549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8A4FD-929F-9548-8E0D-DF1592A6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787830"/>
            <a:ext cx="7460333" cy="3143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1A7166-1462-7843-B586-A1AFCAB0736A}"/>
              </a:ext>
            </a:extLst>
          </p:cNvPr>
          <p:cNvSpPr/>
          <p:nvPr/>
        </p:nvSpPr>
        <p:spPr>
          <a:xfrm>
            <a:off x="7543443" y="7107206"/>
            <a:ext cx="6664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Pay attention to the behavior on rows with the same rank: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They are “treated like the same row”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90943-A747-BC4A-BB85-0B44B9B3427D}"/>
              </a:ext>
            </a:extLst>
          </p:cNvPr>
          <p:cNvSpPr/>
          <p:nvPr/>
        </p:nvSpPr>
        <p:spPr bwMode="auto">
          <a:xfrm>
            <a:off x="11954326" y="3787829"/>
            <a:ext cx="2440207" cy="314313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FAECF0-64F8-4844-A698-21609649E36F}"/>
              </a:ext>
            </a:extLst>
          </p:cNvPr>
          <p:cNvSpPr/>
          <p:nvPr/>
        </p:nvSpPr>
        <p:spPr bwMode="auto">
          <a:xfrm>
            <a:off x="6850743" y="4470400"/>
            <a:ext cx="7663543" cy="406400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2D1077-7AAC-6043-B02F-B8904C5DD385}"/>
              </a:ext>
            </a:extLst>
          </p:cNvPr>
          <p:cNvSpPr/>
          <p:nvPr/>
        </p:nvSpPr>
        <p:spPr>
          <a:xfrm>
            <a:off x="464230" y="7035968"/>
            <a:ext cx="66641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However, if there is no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the behavior will be similar to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and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endParaRPr lang="en-US" altLang="zh-CN" sz="20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One result for all rows</a:t>
            </a:r>
          </a:p>
        </p:txBody>
      </p:sp>
    </p:spTree>
    <p:extLst>
      <p:ext uri="{BB962C8B-B14F-4D97-AF65-F5344CB8AC3E}">
        <p14:creationId xmlns:p14="http://schemas.microsoft.com/office/powerpoint/2010/main" val="3533595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A186C-C827-F841-8B8B-FDE5EB94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Question: How can we get the top-5 most recent movies for each country?</a:t>
            </a:r>
          </a:p>
          <a:p>
            <a:pPr lvl="1"/>
            <a:r>
              <a:rPr lang="en-CN" dirty="0"/>
              <a:t>Hint: Use a subquery in the “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CN" dirty="0"/>
              <a:t>” clause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573976-3D35-874E-8DD5-5073C6B3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2452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060ED-182A-A540-8436-DE5C309B7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Question: How can we get the top-5 most recent movies for each country?</a:t>
            </a:r>
          </a:p>
          <a:p>
            <a:pPr lvl="1"/>
            <a:r>
              <a:rPr lang="en-CN" dirty="0"/>
              <a:t>Hint: Use a subquery in the “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CN" dirty="0"/>
              <a:t>” clause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53463-5786-9247-AB9D-CE34131E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4B091-7D18-0343-A048-A2279CDB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80" y="2895599"/>
            <a:ext cx="6760439" cy="52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05671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AA344A-39D5-3149-BC19-277B6127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DBMS provides a series of built-in functions</a:t>
            </a:r>
          </a:p>
          <a:p>
            <a:pPr lvl="1"/>
            <a:r>
              <a:rPr lang="en-US" dirty="0"/>
              <a:t>E.g., </a:t>
            </a:r>
            <a:r>
              <a:rPr lang="en-CN" dirty="0"/>
              <a:t>Scalar function, aggregation function, window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A0FB6E-1FC5-3249-BCB0-14A8BEDC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7D920-7319-EA46-AEAC-44F80B0F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1158"/>
            <a:ext cx="4542320" cy="210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686AD-95E5-2A4D-B547-932AC074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81" y="4428306"/>
            <a:ext cx="4542320" cy="2334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D1ABA-BA06-BF4F-BC91-224412C9A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718961"/>
            <a:ext cx="6134100" cy="327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609F1-C86B-F946-ADF4-F697B9536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5068957"/>
            <a:ext cx="7327900" cy="1429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836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DBCA8E-0FC2-0C4D-AB0C-B4E87290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Sometimes the built-in functions cannot fulfill our requirements</a:t>
            </a:r>
          </a:p>
          <a:p>
            <a:pPr lvl="1"/>
            <a:r>
              <a:rPr lang="en-CN" dirty="0"/>
              <a:t>And the power of declarative language (SQL) is not enough</a:t>
            </a:r>
          </a:p>
          <a:p>
            <a:pPr lvl="1"/>
            <a:endParaRPr lang="en-CN" dirty="0"/>
          </a:p>
          <a:p>
            <a:r>
              <a:rPr lang="en-US" dirty="0"/>
              <a:t>Most DBMS implement a built-in, SQL-based programming language</a:t>
            </a:r>
          </a:p>
          <a:p>
            <a:pPr lvl="1"/>
            <a:r>
              <a:rPr lang="en-US" dirty="0"/>
              <a:t>A procedural extension to 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A6F81-C250-C547-91F8-90228F2C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Self-defined Function</a:t>
            </a:r>
          </a:p>
        </p:txBody>
      </p:sp>
    </p:spTree>
    <p:extLst>
      <p:ext uri="{BB962C8B-B14F-4D97-AF65-F5344CB8AC3E}">
        <p14:creationId xmlns:p14="http://schemas.microsoft.com/office/powerpoint/2010/main" val="330419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44AA6-2CF0-EC49-ADBE-CF855A9D6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programming paradigms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Imperative</a:t>
            </a:r>
            <a:r>
              <a:rPr lang="en-US" dirty="0"/>
              <a:t>: Describe the algorithms step-by-step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命令式编程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Procedural</a:t>
            </a:r>
            <a:r>
              <a:rPr lang="en-US" dirty="0"/>
              <a:t>: C (and many other legacy languages)</a:t>
            </a:r>
          </a:p>
          <a:p>
            <a:pPr lvl="2"/>
            <a:r>
              <a:rPr lang="en-US" dirty="0"/>
              <a:t>Object-oriented: Java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Declarative</a:t>
            </a:r>
            <a:r>
              <a:rPr lang="en-US" dirty="0"/>
              <a:t>: Describe the result without specifying the detailed steps 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声明式编程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(Pure) declarative</a:t>
            </a:r>
            <a:r>
              <a:rPr lang="en-US" dirty="0"/>
              <a:t>: SQL, Regular Expressions, Markup (HTML, XML), CSS</a:t>
            </a:r>
          </a:p>
          <a:p>
            <a:pPr lvl="2"/>
            <a:r>
              <a:rPr lang="en-US" dirty="0"/>
              <a:t>Functional: Scheme, Haskell, Scala, Erlang</a:t>
            </a:r>
          </a:p>
          <a:p>
            <a:pPr lvl="2"/>
            <a:r>
              <a:rPr lang="en-US" dirty="0"/>
              <a:t>Logic programming: Prolog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6CAF-F07A-FD4C-B4C0-B5C4B9B2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2377059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96AF-3497-5248-9DFE-04A47B03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E.g., How can we get a cup of tea?</a:t>
            </a:r>
          </a:p>
          <a:p>
            <a:pPr lvl="1"/>
            <a:r>
              <a:rPr lang="en-CN" dirty="0"/>
              <a:t>In a procedural way: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In a declarative way: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DB2AC-A337-C34C-A385-0134BA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53B5-23DA-9F4F-A1DC-5EC5215BC019}"/>
              </a:ext>
            </a:extLst>
          </p:cNvPr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254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F0EDC7-6817-B34B-B4EB-945E8AAD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Most expressions with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CN" dirty="0"/>
              <a:t> will be evaluated into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en-CN" dirty="0"/>
              <a:t>But, there are </a:t>
            </a:r>
            <a:r>
              <a:rPr lang="en-CN" dirty="0">
                <a:solidFill>
                  <a:srgbClr val="A2424F"/>
                </a:solidFill>
              </a:rPr>
              <a:t>some conditions</a:t>
            </a:r>
            <a:r>
              <a:rPr lang="en-CN" dirty="0"/>
              <a:t> where the values are </a:t>
            </a:r>
            <a:r>
              <a:rPr lang="en-CN" dirty="0">
                <a:solidFill>
                  <a:srgbClr val="A2424F"/>
                </a:solidFill>
              </a:rPr>
              <a:t>not</a:t>
            </a:r>
            <a:r>
              <a:rPr lang="en-CN" dirty="0"/>
              <a:t>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AE9CC-B28C-B743-B1BA-A41CDCA8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Expressions with NULL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1F3A9-67A3-B841-B848-8C2CC492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19400"/>
            <a:ext cx="3886200" cy="31856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7B665E-738A-F444-844E-425198806ED8}"/>
              </a:ext>
            </a:extLst>
          </p:cNvPr>
          <p:cNvSpPr/>
          <p:nvPr/>
        </p:nvSpPr>
        <p:spPr>
          <a:xfrm>
            <a:off x="5791200" y="3731221"/>
            <a:ext cx="808267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Logical operators (or, and):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Three-valued logic (true, false, and unknown)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More on this: Three-valued logic and its application in SQL</a:t>
            </a:r>
          </a:p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en.wikipedia.org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/wiki/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Three-valued_logic#SQL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D0C84-697C-6A48-8029-FE1F62471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763436"/>
            <a:ext cx="4491400" cy="2232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03FC05-5F2D-EF48-B288-6A4B2956231D}"/>
              </a:ext>
            </a:extLst>
          </p:cNvPr>
          <p:cNvSpPr/>
          <p:nvPr/>
        </p:nvSpPr>
        <p:spPr>
          <a:xfrm>
            <a:off x="6019800" y="6679547"/>
            <a:ext cx="8082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way we use to check a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value: use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not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16986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96AF-3497-5248-9DFE-04A47B03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E.g., How can we get a cup of tea?</a:t>
            </a:r>
          </a:p>
          <a:p>
            <a:pPr lvl="1"/>
            <a:r>
              <a:rPr lang="en-CN" dirty="0"/>
              <a:t>In a procedural way: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In a declarative way: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DB2AC-A337-C34C-A385-0134BA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BDDE45-8645-1641-8E00-70C6B293DDCD}"/>
              </a:ext>
            </a:extLst>
          </p:cNvPr>
          <p:cNvSpPr/>
          <p:nvPr/>
        </p:nvSpPr>
        <p:spPr bwMode="auto">
          <a:xfrm>
            <a:off x="5029200" y="2599765"/>
            <a:ext cx="3657600" cy="2057400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Get a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2. Get some tea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3. Get some hot water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4. Put tea into the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5. Pour hot water into the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6. </a:t>
            </a:r>
            <a:r>
              <a:rPr lang="en-CN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 tea</a:t>
            </a: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;</a:t>
            </a:r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53B5-23DA-9F4F-A1DC-5EC5215BC019}"/>
              </a:ext>
            </a:extLst>
          </p:cNvPr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F3740-AE63-4C4A-A4FD-BBC7C196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0" y="2613212"/>
            <a:ext cx="2755900" cy="1835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815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96AF-3497-5248-9DFE-04A47B03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E.g., How can we get a cup of tea?</a:t>
            </a:r>
          </a:p>
          <a:p>
            <a:pPr lvl="1"/>
            <a:r>
              <a:rPr lang="en-CN" dirty="0"/>
              <a:t>In a procedural way: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In a declarative way:</a:t>
            </a:r>
          </a:p>
          <a:p>
            <a:pPr lvl="2"/>
            <a:r>
              <a:rPr lang="en-CN" dirty="0"/>
              <a:t>You don’t really need to know how to make a cup of tea</a:t>
            </a:r>
          </a:p>
          <a:p>
            <a:pPr lvl="2"/>
            <a:r>
              <a:rPr lang="en-CN" dirty="0"/>
              <a:t>The system can do it in a black-box manner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DB2AC-A337-C34C-A385-0134BA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BDDE45-8645-1641-8E00-70C6B293DDCD}"/>
              </a:ext>
            </a:extLst>
          </p:cNvPr>
          <p:cNvSpPr/>
          <p:nvPr/>
        </p:nvSpPr>
        <p:spPr bwMode="auto">
          <a:xfrm>
            <a:off x="5029200" y="2599765"/>
            <a:ext cx="3657600" cy="2057400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Get a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2. Get some tea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3. Get some hot water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4. Put tea into the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5. Pour hot water into the cup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6. </a:t>
            </a:r>
            <a:r>
              <a:rPr lang="en-CN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 tea</a:t>
            </a: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;</a:t>
            </a:r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BC54BB-1384-8E4F-ABE9-52D1113F6DD7}"/>
              </a:ext>
            </a:extLst>
          </p:cNvPr>
          <p:cNvSpPr/>
          <p:nvPr/>
        </p:nvSpPr>
        <p:spPr bwMode="auto">
          <a:xfrm>
            <a:off x="5029200" y="5410200"/>
            <a:ext cx="3657600" cy="470647"/>
          </a:xfrm>
          <a:prstGeom prst="roundRect">
            <a:avLst>
              <a:gd name="adj" fmla="val 2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&lt;a cup of </a:t>
            </a: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tea/&gt;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73157-4E8D-0848-B1D7-32ADC1F90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/>
          <a:stretch/>
        </p:blipFill>
        <p:spPr>
          <a:xfrm>
            <a:off x="10668000" y="5081077"/>
            <a:ext cx="1673683" cy="185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881D3-35D9-494B-9440-C627B70F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250" y="2613212"/>
            <a:ext cx="2755900" cy="1835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53B5-23DA-9F4F-A1DC-5EC5215BC019}"/>
              </a:ext>
            </a:extLst>
          </p:cNvPr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66302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96AF-3497-5248-9DFE-04A47B03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E.g., Find all Chinese movies before 1990 in the 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CN" dirty="0"/>
              <a:t> table?</a:t>
            </a:r>
          </a:p>
          <a:p>
            <a:pPr lvl="1"/>
            <a:r>
              <a:rPr lang="en-CN" dirty="0"/>
              <a:t>In a procedural way:</a:t>
            </a:r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In a declarative way:</a:t>
            </a:r>
          </a:p>
          <a:p>
            <a:pPr lvl="2"/>
            <a:r>
              <a:rPr lang="en-CN" dirty="0"/>
              <a:t>You don’t really need to know how to filter the table</a:t>
            </a:r>
          </a:p>
          <a:p>
            <a:pPr lvl="2"/>
            <a:r>
              <a:rPr lang="en-CN" dirty="0"/>
              <a:t>The DBMS system can do it in a black-box manner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DB2AC-A337-C34C-A385-0134BA84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BDDE45-8645-1641-8E00-70C6B293DDCD}"/>
              </a:ext>
            </a:extLst>
          </p:cNvPr>
          <p:cNvSpPr/>
          <p:nvPr/>
        </p:nvSpPr>
        <p:spPr bwMode="auto">
          <a:xfrm>
            <a:off x="4724400" y="2599765"/>
            <a:ext cx="5181600" cy="1819835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Read the </a:t>
            </a: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kumimoji="0" lang="en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 table into the memory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2. For each row </a:t>
            </a:r>
            <a:r>
              <a:rPr lang="en-US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 in the table, repeat: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CN" sz="2000" dirty="0">
                <a:latin typeface="Lato" panose="020F0502020204030203" pitchFamily="34" charset="77"/>
                <a:cs typeface="MS PGothic" panose="020B0600070205080204" pitchFamily="34" charset="-128"/>
              </a:rPr>
              <a:t>2.1 In row </a:t>
            </a:r>
            <a:r>
              <a:rPr lang="en-US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, read the value of the column “country”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2.2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 if …</a:t>
            </a:r>
            <a:endParaRPr kumimoji="0" lang="en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BC54BB-1384-8E4F-ABE9-52D1113F6DD7}"/>
              </a:ext>
            </a:extLst>
          </p:cNvPr>
          <p:cNvSpPr/>
          <p:nvPr/>
        </p:nvSpPr>
        <p:spPr bwMode="auto">
          <a:xfrm>
            <a:off x="4724400" y="5396752"/>
            <a:ext cx="8610600" cy="470647"/>
          </a:xfrm>
          <a:prstGeom prst="roundRect">
            <a:avLst>
              <a:gd name="adj" fmla="val 2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movies </a:t>
            </a: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kumimoji="0" lang="en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country = ‘cn’ and year_released &lt; 1990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461B50-8041-E144-935C-124135D79771}"/>
              </a:ext>
            </a:extLst>
          </p:cNvPr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55B91-286A-514B-974E-D22527E8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00" y="2712719"/>
            <a:ext cx="1828800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9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C1987-44BE-2945-AC17-CA0733F3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Benefits in declarative languages</a:t>
            </a:r>
          </a:p>
          <a:p>
            <a:pPr lvl="1"/>
            <a:r>
              <a:rPr lang="en-CN" dirty="0"/>
              <a:t>No need to understand the details</a:t>
            </a:r>
          </a:p>
          <a:p>
            <a:pPr lvl="2"/>
            <a:r>
              <a:rPr lang="en-CN" dirty="0"/>
              <a:t>The systems take in charge of all the details</a:t>
            </a:r>
          </a:p>
          <a:p>
            <a:pPr lvl="1"/>
            <a:r>
              <a:rPr lang="en-CN" dirty="0"/>
              <a:t>Easier to use than imperative programming</a:t>
            </a:r>
          </a:p>
          <a:p>
            <a:pPr lvl="2"/>
            <a:r>
              <a:rPr lang="en-CN" dirty="0"/>
              <a:t>More user-friendly</a:t>
            </a:r>
          </a:p>
          <a:p>
            <a:pPr lvl="1"/>
            <a:endParaRPr lang="en-CN" dirty="0"/>
          </a:p>
          <a:p>
            <a:r>
              <a:rPr lang="en-CN" dirty="0"/>
              <a:t>Problem in declarative languages</a:t>
            </a:r>
          </a:p>
          <a:p>
            <a:pPr lvl="1"/>
            <a:r>
              <a:rPr lang="en-CN" dirty="0"/>
              <a:t>Cannot specify the control flow of a program</a:t>
            </a:r>
          </a:p>
          <a:p>
            <a:pPr lvl="2"/>
            <a:r>
              <a:rPr lang="en-CN" dirty="0"/>
              <a:t>“If there is no such command as &lt;a cup of tea/&gt;, you need to create it by yourself”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3B24E-044C-5543-8498-13543769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vs. Declarative</a:t>
            </a:r>
          </a:p>
        </p:txBody>
      </p:sp>
    </p:spTree>
    <p:extLst>
      <p:ext uri="{BB962C8B-B14F-4D97-AF65-F5344CB8AC3E}">
        <p14:creationId xmlns:p14="http://schemas.microsoft.com/office/powerpoint/2010/main" val="2621056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8D429-47F0-CF4D-A55F-5C9C4C65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Many DBMS products provide a </a:t>
            </a:r>
            <a:r>
              <a:rPr lang="en-CN" dirty="0">
                <a:solidFill>
                  <a:srgbClr val="1086B9"/>
                </a:solidFill>
              </a:rPr>
              <a:t>proprietary</a:t>
            </a:r>
            <a:r>
              <a:rPr lang="en-CN" dirty="0"/>
              <a:t> </a:t>
            </a:r>
            <a:r>
              <a:rPr lang="en-CN" dirty="0">
                <a:solidFill>
                  <a:srgbClr val="A2424F"/>
                </a:solidFill>
              </a:rPr>
              <a:t>procedural extension</a:t>
            </a:r>
            <a:r>
              <a:rPr lang="en-CN" dirty="0"/>
              <a:t> to the standard SQL</a:t>
            </a:r>
          </a:p>
          <a:p>
            <a:pPr lvl="1"/>
            <a:r>
              <a:rPr lang="en-CN" dirty="0"/>
              <a:t>Transact-SQL (T-SQL)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PL/SQL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PL/PGSQL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(No specific name)</a:t>
            </a:r>
          </a:p>
          <a:p>
            <a:pPr lvl="1"/>
            <a:endParaRPr lang="en-CN" dirty="0"/>
          </a:p>
          <a:p>
            <a:pPr lvl="1"/>
            <a:r>
              <a:rPr lang="en-CN" dirty="0">
                <a:solidFill>
                  <a:srgbClr val="A2424F"/>
                </a:solidFill>
              </a:rPr>
              <a:t>(Not supported)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05AB1-2508-E649-BFD1-C2117A26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Procedural Extension to SQL</a:t>
            </a:r>
          </a:p>
        </p:txBody>
      </p:sp>
      <p:pic>
        <p:nvPicPr>
          <p:cNvPr id="4" name="Image 6" descr="sql-server-logo.png">
            <a:extLst>
              <a:ext uri="{FF2B5EF4-FFF2-40B4-BE49-F238E27FC236}">
                <a16:creationId xmlns:a16="http://schemas.microsoft.com/office/drawing/2014/main" id="{2B9E0713-926D-4A48-90E8-A41EA35852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048000"/>
            <a:ext cx="1572316" cy="397682"/>
          </a:xfrm>
          <a:prstGeom prst="rect">
            <a:avLst/>
          </a:prstGeom>
        </p:spPr>
      </p:pic>
      <p:pic>
        <p:nvPicPr>
          <p:cNvPr id="5" name="Image 5" descr="489px-MySQL.png">
            <a:extLst>
              <a:ext uri="{FF2B5EF4-FFF2-40B4-BE49-F238E27FC236}">
                <a16:creationId xmlns:a16="http://schemas.microsoft.com/office/drawing/2014/main" id="{73753D8A-0164-934B-936D-30ECCEA753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8419" y="5791200"/>
            <a:ext cx="1053962" cy="556840"/>
          </a:xfrm>
          <a:prstGeom prst="rect">
            <a:avLst/>
          </a:prstGeom>
        </p:spPr>
      </p:pic>
      <p:pic>
        <p:nvPicPr>
          <p:cNvPr id="6" name="Image 11" descr="oracle_logo.png">
            <a:extLst>
              <a:ext uri="{FF2B5EF4-FFF2-40B4-BE49-F238E27FC236}">
                <a16:creationId xmlns:a16="http://schemas.microsoft.com/office/drawing/2014/main" id="{25E4DDF8-7DD2-1246-BE4C-B8B191875B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4114800"/>
            <a:ext cx="1261200" cy="159600"/>
          </a:xfrm>
          <a:prstGeom prst="rect">
            <a:avLst/>
          </a:prstGeom>
        </p:spPr>
      </p:pic>
      <p:pic>
        <p:nvPicPr>
          <p:cNvPr id="7" name="Image 8" descr="logo_postgres.png">
            <a:extLst>
              <a:ext uri="{FF2B5EF4-FFF2-40B4-BE49-F238E27FC236}">
                <a16:creationId xmlns:a16="http://schemas.microsoft.com/office/drawing/2014/main" id="{F7A05621-B12F-1848-A4AE-7E3851064CC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4800600"/>
            <a:ext cx="1008112" cy="798425"/>
          </a:xfrm>
          <a:prstGeom prst="rect">
            <a:avLst/>
          </a:prstGeom>
        </p:spPr>
      </p:pic>
      <p:pic>
        <p:nvPicPr>
          <p:cNvPr id="8" name="Image 4" descr="sqlite_logo.gif">
            <a:extLst>
              <a:ext uri="{FF2B5EF4-FFF2-40B4-BE49-F238E27FC236}">
                <a16:creationId xmlns:a16="http://schemas.microsoft.com/office/drawing/2014/main" id="{10A07258-AF6F-5540-9D12-3042E9BB634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000" y="6738055"/>
            <a:ext cx="1296144" cy="578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B36E-5F3C-9440-AB82-358D3974F95B}"/>
              </a:ext>
            </a:extLst>
          </p:cNvPr>
          <p:cNvSpPr txBox="1"/>
          <p:nvPr/>
        </p:nvSpPr>
        <p:spPr>
          <a:xfrm>
            <a:off x="4159624" y="7410454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 well, sometimes SQLite is even not considered a DBMS</a:t>
            </a:r>
          </a:p>
        </p:txBody>
      </p:sp>
    </p:spTree>
    <p:extLst>
      <p:ext uri="{BB962C8B-B14F-4D97-AF65-F5344CB8AC3E}">
        <p14:creationId xmlns:p14="http://schemas.microsoft.com/office/powerpoint/2010/main" val="6308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F5ABF-6336-C446-9701-BFDA77C9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Example: Display the full name for people with “von”</a:t>
            </a:r>
          </a:p>
          <a:p>
            <a:pPr lvl="1"/>
            <a:r>
              <a:rPr lang="en-CN" dirty="0"/>
              <a:t>When introducing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CN" dirty="0"/>
              <a:t>, we have modified the  names starting with “von” into “… (von)” for ordering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26CB82-DD47-634B-A91F-9E9A9ACC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CFDC-9191-224A-A277-F452FF3E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3774021"/>
            <a:ext cx="9740900" cy="35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847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9307F3-B2A6-504C-9C2F-6794FF90C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If we simply concatenate the first name and the last name, it looks like this:</a:t>
            </a:r>
          </a:p>
          <a:p>
            <a:pPr lvl="1"/>
            <a:r>
              <a:rPr lang="en-CN" dirty="0"/>
              <a:t>A little bit weird format (a trailing “von”)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B7D1A-854D-8B44-B867-1D9E9F08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2A148-D15C-E24D-9000-B09D8CD5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083098"/>
            <a:ext cx="4279900" cy="424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B3FD8-C2D3-4F4D-9A1E-7A6B9B2B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83098"/>
            <a:ext cx="5778500" cy="29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3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D3D1FB-FCD8-064B-92C8-19C3305B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Question: How can we restore the format into “first_name von surname”?</a:t>
            </a:r>
          </a:p>
          <a:p>
            <a:pPr lvl="1"/>
            <a:r>
              <a:rPr lang="en-CN" dirty="0"/>
              <a:t>String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6EB61-FB5A-5944-924F-F442D710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</p:spTree>
    <p:extLst>
      <p:ext uri="{BB962C8B-B14F-4D97-AF65-F5344CB8AC3E}">
        <p14:creationId xmlns:p14="http://schemas.microsoft.com/office/powerpoint/2010/main" val="429179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D3D1FB-FCD8-064B-92C8-19C3305B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Question: How can we restore the format into “first_name von surname”?</a:t>
            </a:r>
          </a:p>
          <a:p>
            <a:pPr lvl="1"/>
            <a:r>
              <a:rPr lang="en-CN" dirty="0"/>
              <a:t>String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6EB61-FB5A-5944-924F-F442D710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30FEA-5E58-C344-B743-BC1FD90F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5" y="2819400"/>
            <a:ext cx="9376270" cy="48531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825DC7-5B95-D777-EC32-E003773D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88" y="6629400"/>
            <a:ext cx="4061812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77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D3D1FB-FCD8-064B-92C8-19C3305B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Question: How can we restore the format into “first_name von surname”?</a:t>
            </a:r>
          </a:p>
          <a:p>
            <a:pPr lvl="1"/>
            <a:r>
              <a:rPr lang="en-CN" dirty="0"/>
              <a:t>String operations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6EB61-FB5A-5944-924F-F442D710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30FEA-5E58-C344-B743-BC1FD90F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5" y="2819400"/>
            <a:ext cx="9376270" cy="4853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3529C4-32FD-9A4B-ABD4-EF8941A14948}"/>
              </a:ext>
            </a:extLst>
          </p:cNvPr>
          <p:cNvSpPr/>
          <p:nvPr/>
        </p:nvSpPr>
        <p:spPr bwMode="auto">
          <a:xfrm>
            <a:off x="3200400" y="4006735"/>
            <a:ext cx="8229600" cy="2327563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877B5-2AB5-CD49-B8E8-9A2492FCF244}"/>
              </a:ext>
            </a:extLst>
          </p:cNvPr>
          <p:cNvSpPr/>
          <p:nvPr/>
        </p:nvSpPr>
        <p:spPr bwMode="auto">
          <a:xfrm>
            <a:off x="3200400" y="4006735"/>
            <a:ext cx="838200" cy="336665"/>
          </a:xfrm>
          <a:prstGeom prst="rect">
            <a:avLst/>
          </a:prstGeom>
          <a:solidFill>
            <a:srgbClr val="A242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824DE-EC20-AC48-AF0E-A8E0D145631F}"/>
              </a:ext>
            </a:extLst>
          </p:cNvPr>
          <p:cNvSpPr/>
          <p:nvPr/>
        </p:nvSpPr>
        <p:spPr>
          <a:xfrm>
            <a:off x="8077200" y="3184549"/>
            <a:ext cx="3668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Then, how can we store this part to reuse it in the future?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DFAE34-D3EC-B62F-C775-34C60105A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629400"/>
            <a:ext cx="4061812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2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AE1AA-55FC-C148-806F-6FA3BD03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Some important points for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CN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in()</a:t>
            </a:r>
            <a:r>
              <a:rPr lang="en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means an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implicit distinct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in the subquery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in(‘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‘us’, ‘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‘us’, ‘us’)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equal to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in(‘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‘us’)</a:t>
            </a:r>
          </a:p>
          <a:p>
            <a:pPr lvl="1"/>
            <a:r>
              <a:rPr lang="en-US" dirty="0">
                <a:latin typeface="Lato" panose="020F0502020204030203" pitchFamily="34" charset="77"/>
                <a:cs typeface="Consolas" panose="020B0609020204030204" pitchFamily="49" charset="0"/>
              </a:rPr>
              <a:t>null values in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CN" dirty="0"/>
              <a:t> </a:t>
            </a:r>
          </a:p>
          <a:p>
            <a:pPr lvl="2"/>
            <a:r>
              <a:rPr lang="en-CN" dirty="0">
                <a:latin typeface="Lato" panose="020F0502020204030203" pitchFamily="34" charset="77"/>
                <a:cs typeface="Consolas" panose="020B0609020204030204" pitchFamily="49" charset="0"/>
              </a:rPr>
              <a:t>Be extremely cautious if you are using </a:t>
            </a:r>
            <a:r>
              <a:rPr lang="zh-CN" altLang="en-US" dirty="0"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CN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CN" dirty="0"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  <a:r>
              <a:rPr lang="zh-CN" altLang="en-US" dirty="0"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  <a:r>
              <a:rPr lang="en-CN" dirty="0">
                <a:latin typeface="Lato" panose="020F0502020204030203" pitchFamily="34" charset="77"/>
                <a:cs typeface="Consolas" panose="020B0609020204030204" pitchFamily="49" charset="0"/>
              </a:rPr>
              <a:t>with a null value in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2249C-5B45-4E47-9197-716CC284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Recall: Subquery after Where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291CC-D9BF-834F-A25F-8E893077F3BE}"/>
              </a:ext>
            </a:extLst>
          </p:cNvPr>
          <p:cNvSpPr txBox="1"/>
          <p:nvPr/>
        </p:nvSpPr>
        <p:spPr>
          <a:xfrm>
            <a:off x="685800" y="4675328"/>
            <a:ext cx="9601200" cy="224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(2, 3,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Þ"/>
            </a:pP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(value=2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value=3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value=null)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Þ"/>
            </a:pP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value&lt;&gt;2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value&lt;&gt;3 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value&lt;&gt;</a:t>
            </a:r>
            <a:r>
              <a:rPr lang="en-CN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Þ"/>
            </a:pPr>
            <a:r>
              <a:rPr lang="en-CN" sz="2400" dirty="0">
                <a:solidFill>
                  <a:srgbClr val="1086B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false or null, never true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058AD1-8873-9647-BA4B-D6B89907153E}"/>
              </a:ext>
            </a:extLst>
          </p:cNvPr>
          <p:cNvSpPr/>
          <p:nvPr/>
        </p:nvSpPr>
        <p:spPr bwMode="auto">
          <a:xfrm>
            <a:off x="5399139" y="5903041"/>
            <a:ext cx="2171700" cy="448597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4A5B2-E45C-5E47-A3D2-09BB9980E976}"/>
              </a:ext>
            </a:extLst>
          </p:cNvPr>
          <p:cNvSpPr/>
          <p:nvPr/>
        </p:nvSpPr>
        <p:spPr>
          <a:xfrm>
            <a:off x="8787581" y="4817239"/>
            <a:ext cx="5715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</a:rPr>
              <a:t>If value is 2, the result is:</a:t>
            </a:r>
          </a:p>
          <a:p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FALSE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and NULL -&gt;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</a:rPr>
              <a:t>if value is 5, the result is:</a:t>
            </a:r>
          </a:p>
          <a:p>
            <a:r>
              <a:rPr lang="en-US" altLang="zh-CN" sz="2000" dirty="0">
                <a:latin typeface="Lato" panose="020F0502020204030203" pitchFamily="34" charset="77"/>
              </a:rPr>
              <a:t>             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and NULL -&gt; NULL</a:t>
            </a:r>
          </a:p>
          <a:p>
            <a:endParaRPr lang="en-US" altLang="zh-CN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</a:rPr>
              <a:t>if value is NULL, the result is :</a:t>
            </a:r>
            <a:br>
              <a:rPr lang="en-US" altLang="zh-CN" sz="2000" dirty="0">
                <a:latin typeface="Lato" panose="020F0502020204030203" pitchFamily="34" charset="77"/>
              </a:rPr>
            </a:br>
            <a:r>
              <a:rPr lang="en-US" altLang="zh-CN" sz="2000" dirty="0">
                <a:latin typeface="Lato" panose="020F0502020204030203" pitchFamily="34" charset="77"/>
              </a:rPr>
              <a:t>      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NULL and NULL and NULL -&gt; NULL</a:t>
            </a:r>
          </a:p>
          <a:p>
            <a:endParaRPr lang="en-US" altLang="zh-CN" sz="20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9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6F799F-1AEA-7C48-A142-AC8A54A3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“Copy and paste” is not a good habit</a:t>
            </a:r>
          </a:p>
          <a:p>
            <a:pPr lvl="1"/>
            <a:r>
              <a:rPr lang="en-US" dirty="0"/>
              <a:t>Whenever you have painfully written something as complicated, which is pretty generic, you'd rather not copy and paste the code every time you need it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D7003-A574-284C-BB6B-2A25A4AC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5F97F-1476-A546-B659-2F8ACC67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654918"/>
            <a:ext cx="7924800" cy="366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EDA12-8CBE-334A-BE6D-606AAE19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331" y="3758727"/>
            <a:ext cx="2667000" cy="1778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CD4F09-0978-244D-9CBB-A3EDF3568C13}"/>
              </a:ext>
            </a:extLst>
          </p:cNvPr>
          <p:cNvSpPr/>
          <p:nvPr/>
        </p:nvSpPr>
        <p:spPr bwMode="auto">
          <a:xfrm>
            <a:off x="10424160" y="4868497"/>
            <a:ext cx="914400" cy="914400"/>
          </a:xfrm>
          <a:prstGeom prst="noSmoking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549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453209-AAC7-764D-A9A5-E042A2994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Store for Reuse</a:t>
            </a:r>
          </a:p>
          <a:p>
            <a:pPr lvl="1"/>
            <a:r>
              <a:rPr lang="en-CN" dirty="0"/>
              <a:t>In PostgreSQL, we can store the expression and reuse it in another context</a:t>
            </a:r>
          </a:p>
          <a:p>
            <a:r>
              <a:rPr lang="en-CN" dirty="0"/>
              <a:t>Self-defined Function</a:t>
            </a:r>
          </a:p>
          <a:p>
            <a:pPr lvl="1"/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04B79-B593-F446-A2BB-F00CFCF0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0A9F-0280-4643-90D6-0169B706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558276"/>
            <a:ext cx="7067550" cy="3985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368A3-1555-E64C-8B1A-61BBFE07D302}"/>
              </a:ext>
            </a:extLst>
          </p:cNvPr>
          <p:cNvSpPr/>
          <p:nvPr/>
        </p:nvSpPr>
        <p:spPr>
          <a:xfrm>
            <a:off x="7038975" y="7612611"/>
            <a:ext cx="73152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www.postgresql.org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/docs/current/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sql-createfunction.html</a:t>
            </a:r>
            <a:endParaRPr lang="en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A5551-0FAF-724F-9063-240B21A5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36" y="4076700"/>
            <a:ext cx="5661614" cy="335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D39F60-650F-524E-A19F-DBA3D38910B4}"/>
              </a:ext>
            </a:extLst>
          </p:cNvPr>
          <p:cNvSpPr/>
          <p:nvPr/>
        </p:nvSpPr>
        <p:spPr>
          <a:xfrm>
            <a:off x="2150768" y="7350806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77"/>
                <a:cs typeface="Consolas" panose="020B0609020204030204" pitchFamily="49" charset="0"/>
              </a:rPr>
              <a:t>…or, a simpler version</a:t>
            </a:r>
            <a:endParaRPr lang="en-CN" sz="2000" dirty="0"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D77811F-8326-7B4A-8306-FFB7F9D8A77A}"/>
              </a:ext>
            </a:extLst>
          </p:cNvPr>
          <p:cNvSpPr/>
          <p:nvPr/>
        </p:nvSpPr>
        <p:spPr bwMode="auto">
          <a:xfrm rot="10800000">
            <a:off x="6581775" y="5208138"/>
            <a:ext cx="457200" cy="685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879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67550-DBA7-55B1-12BE-252FBCAA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4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96AE08-1AEF-72FD-944E-57D1758B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200400" y="3505201"/>
            <a:ext cx="6629400" cy="33527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7848600" y="274457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Function name and the parameter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Format for variables and parameters: [name] [type]</a:t>
            </a:r>
          </a:p>
        </p:txBody>
      </p:sp>
    </p:spTree>
    <p:extLst>
      <p:ext uri="{BB962C8B-B14F-4D97-AF65-F5344CB8AC3E}">
        <p14:creationId xmlns:p14="http://schemas.microsoft.com/office/powerpoint/2010/main" val="2705111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5EEFD-B41F-59D2-F802-ED2927D2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200400" y="3779522"/>
            <a:ext cx="18288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5029200" y="3791634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Return type</a:t>
            </a:r>
          </a:p>
        </p:txBody>
      </p:sp>
    </p:spTree>
    <p:extLst>
      <p:ext uri="{BB962C8B-B14F-4D97-AF65-F5344CB8AC3E}">
        <p14:creationId xmlns:p14="http://schemas.microsoft.com/office/powerpoint/2010/main" val="3405978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1870AB-6144-A3A7-4015-0EFDDAF8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505200" y="4022910"/>
            <a:ext cx="3810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1752599" y="5410200"/>
            <a:ext cx="92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D3C4C6-4D78-9543-955E-9DBB607076D3}"/>
              </a:ext>
            </a:extLst>
          </p:cNvPr>
          <p:cNvSpPr/>
          <p:nvPr/>
        </p:nvSpPr>
        <p:spPr bwMode="auto">
          <a:xfrm>
            <a:off x="3173506" y="6961540"/>
            <a:ext cx="3810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A776F72-12AD-884B-AB1B-2C1EA37772C2}"/>
              </a:ext>
            </a:extLst>
          </p:cNvPr>
          <p:cNvSpPr/>
          <p:nvPr/>
        </p:nvSpPr>
        <p:spPr bwMode="auto">
          <a:xfrm>
            <a:off x="2476500" y="4022910"/>
            <a:ext cx="250298" cy="3214742"/>
          </a:xfrm>
          <a:prstGeom prst="leftBrace">
            <a:avLst>
              <a:gd name="adj1" fmla="val 53621"/>
              <a:gd name="adj2" fmla="val 50000"/>
            </a:avLst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402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ACFC7C-62BD-09C5-E046-AA39DDD0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554506" y="4550964"/>
            <a:ext cx="7875494" cy="215463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6096000" y="4127500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 very simple body: return the value of an expression</a:t>
            </a:r>
          </a:p>
        </p:txBody>
      </p:sp>
    </p:spTree>
    <p:extLst>
      <p:ext uri="{BB962C8B-B14F-4D97-AF65-F5344CB8AC3E}">
        <p14:creationId xmlns:p14="http://schemas.microsoft.com/office/powerpoint/2010/main" val="2644817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AA90-1363-9AA1-6EE7-EFCBD2AD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554506" y="4550964"/>
            <a:ext cx="7875494" cy="215463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6096000" y="4127500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 very simple body: return the value of an expression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93FD4-F71E-CA4C-BF1D-BA9D0FDF6285}"/>
              </a:ext>
            </a:extLst>
          </p:cNvPr>
          <p:cNvSpPr/>
          <p:nvPr/>
        </p:nvSpPr>
        <p:spPr>
          <a:xfrm>
            <a:off x="8863263" y="4681478"/>
            <a:ext cx="4603393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Procedural extensions provide all the bells and whistles in a true (procedural) programming languages,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Error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935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79876-F6DC-E636-0C71-B2061F9F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581400" y="6934200"/>
            <a:ext cx="1828800" cy="39369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CF7F3-5BB8-BD4D-941F-1D12C37AE561}"/>
              </a:ext>
            </a:extLst>
          </p:cNvPr>
          <p:cNvSpPr/>
          <p:nvPr/>
        </p:nvSpPr>
        <p:spPr>
          <a:xfrm>
            <a:off x="5498071" y="6572071"/>
            <a:ext cx="829412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Language Type</a:t>
            </a: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PostgreSQL supports 4 procedural languages:</a:t>
            </a: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pgSQL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PL/Perl, and PL/Python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Perl, and Python are famous scripting languages in case you don’t know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463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01AC8A-84A8-AED8-90FC-B869A409EC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2EDA58-2327-A049-8557-01E973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How do we rewrite the name conversion expression into a function?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BD9EAF-E8CA-DF4A-847D-3EB3BB9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96A29-7EFD-894A-992A-9B08F8210884}"/>
              </a:ext>
            </a:extLst>
          </p:cNvPr>
          <p:cNvSpPr/>
          <p:nvPr/>
        </p:nvSpPr>
        <p:spPr bwMode="auto">
          <a:xfrm>
            <a:off x="3581400" y="6934200"/>
            <a:ext cx="1828800" cy="39369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E3771-4133-8649-B5D8-169ECC20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44" y="2425700"/>
            <a:ext cx="5048571" cy="3238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7A16BF-617D-0848-A3DF-8828F660483A}"/>
              </a:ext>
            </a:extLst>
          </p:cNvPr>
          <p:cNvSpPr/>
          <p:nvPr/>
        </p:nvSpPr>
        <p:spPr>
          <a:xfrm>
            <a:off x="5747765" y="5428645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Yes, we can even use Python to write functions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2001966-5290-764F-BD1D-3BC13ABF2EF3}"/>
              </a:ext>
            </a:extLst>
          </p:cNvPr>
          <p:cNvSpPr/>
          <p:nvPr/>
        </p:nvSpPr>
        <p:spPr bwMode="auto">
          <a:xfrm rot="10800000">
            <a:off x="6741334" y="5815906"/>
            <a:ext cx="573866" cy="65444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860A1-68C4-EF4A-BDDA-1D2D90D87803}"/>
              </a:ext>
            </a:extLst>
          </p:cNvPr>
          <p:cNvSpPr/>
          <p:nvPr/>
        </p:nvSpPr>
        <p:spPr>
          <a:xfrm>
            <a:off x="5498071" y="6572071"/>
            <a:ext cx="829412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Language Type</a:t>
            </a: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PostgreSQL supports 4 procedural languages:</a:t>
            </a: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pgSQL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PL/Perl, and PL/Python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Perl, and Python are famous scripting languages in case you don’t know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69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1774668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87AFD-9245-CA4C-B3C1-B189782A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function is created, you can use it as if it were any built-in function.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0091E-EE32-3B44-A283-9D0F22B0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921A5-C722-1841-9E3C-308A22AF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3305699"/>
            <a:ext cx="5994400" cy="2968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619E3D-E259-4A4D-9A94-BFC2F813561D}"/>
              </a:ext>
            </a:extLst>
          </p:cNvPr>
          <p:cNvSpPr/>
          <p:nvPr/>
        </p:nvSpPr>
        <p:spPr bwMode="auto">
          <a:xfrm>
            <a:off x="5791200" y="4521200"/>
            <a:ext cx="3810000" cy="371998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40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60277-262F-8D42-BC86-B8F1B6FC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We can run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CN" dirty="0"/>
              <a:t> queries in functions</a:t>
            </a:r>
          </a:p>
          <a:p>
            <a:pPr lvl="1"/>
            <a:r>
              <a:rPr lang="en-CN" dirty="0"/>
              <a:t>Example: design a function “get_country_name” to transform the country codes into country names based on the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CN" dirty="0"/>
              <a:t>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4B77B-800C-4140-B4A2-8583C011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</p:spTree>
    <p:extLst>
      <p:ext uri="{BB962C8B-B14F-4D97-AF65-F5344CB8AC3E}">
        <p14:creationId xmlns:p14="http://schemas.microsoft.com/office/powerpoint/2010/main" val="741309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60277-262F-8D42-BC86-B8F1B6FC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We can run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CN" dirty="0"/>
              <a:t> queries in functions</a:t>
            </a:r>
          </a:p>
          <a:p>
            <a:pPr lvl="1"/>
            <a:r>
              <a:rPr lang="en-CN" dirty="0"/>
              <a:t>Example: design a function “get_country_name” to transform the country codes into country names based on the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CN" dirty="0"/>
              <a:t>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4B77B-800C-4140-B4A2-8583C011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DDA8C-8DDA-8143-A35E-0704272B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76600"/>
            <a:ext cx="6248400" cy="482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6F30C-18F1-A04F-9AA2-D07CECC3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429000"/>
            <a:ext cx="58547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45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760277-262F-8D42-BC86-B8F1B6FC9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We can run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CN" dirty="0"/>
              <a:t> queries in functions</a:t>
            </a:r>
          </a:p>
          <a:p>
            <a:pPr lvl="1"/>
            <a:r>
              <a:rPr lang="en-CN" dirty="0"/>
              <a:t>Example: design a function “get_country_name” to transform the country codes into country names based on the </a:t>
            </a:r>
            <a:r>
              <a:rPr lang="en-CN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CN" dirty="0"/>
              <a:t>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4B77B-800C-4140-B4A2-8583C011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DDA8C-8DDA-8143-A35E-0704272B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76600"/>
            <a:ext cx="6248400" cy="482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6F30C-18F1-A04F-9AA2-D07CECC3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429000"/>
            <a:ext cx="5854700" cy="204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EE1F3-80F3-BD4B-87BD-285C84D2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584500"/>
            <a:ext cx="4483100" cy="259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F3B9EB-354A-D341-A2DF-F084415E04F9}"/>
              </a:ext>
            </a:extLst>
          </p:cNvPr>
          <p:cNvSpPr/>
          <p:nvPr/>
        </p:nvSpPr>
        <p:spPr>
          <a:xfrm>
            <a:off x="7646068" y="5597200"/>
            <a:ext cx="604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… seems to be an easy way to get rid of 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operations?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8F537-4429-5D4A-9F91-56A662F14935}"/>
              </a:ext>
            </a:extLst>
          </p:cNvPr>
          <p:cNvSpPr/>
          <p:nvPr/>
        </p:nvSpPr>
        <p:spPr bwMode="auto">
          <a:xfrm>
            <a:off x="7543800" y="5501950"/>
            <a:ext cx="6248400" cy="259080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663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4460FC-D6A5-794F-82D6-E985162A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“Cultural Mismatch”</a:t>
            </a:r>
          </a:p>
          <a:p>
            <a:pPr lvl="1"/>
            <a:r>
              <a:rPr lang="en-US" dirty="0"/>
              <a:t>Here we have a problem, because there is a </a:t>
            </a:r>
            <a:r>
              <a:rPr lang="en-US" dirty="0">
                <a:solidFill>
                  <a:srgbClr val="A2424F"/>
                </a:solidFill>
              </a:rPr>
              <a:t>big cultural gap</a:t>
            </a:r>
            <a:r>
              <a:rPr lang="en-US" dirty="0"/>
              <a:t> between the </a:t>
            </a:r>
            <a:r>
              <a:rPr lang="en-US" dirty="0">
                <a:solidFill>
                  <a:srgbClr val="1086B9"/>
                </a:solidFill>
              </a:rPr>
              <a:t>relational mindset</a:t>
            </a:r>
            <a:r>
              <a:rPr lang="en-US" dirty="0"/>
              <a:t> and </a:t>
            </a:r>
            <a:r>
              <a:rPr lang="en-US" dirty="0">
                <a:solidFill>
                  <a:srgbClr val="1086B9"/>
                </a:solidFill>
              </a:rPr>
              <a:t>procedural processing</a:t>
            </a:r>
            <a:r>
              <a:rPr lang="en-US" dirty="0"/>
              <a:t>.</a:t>
            </a:r>
          </a:p>
          <a:p>
            <a:pPr lvl="1"/>
            <a:endParaRPr lang="en-CN" dirty="0"/>
          </a:p>
          <a:p>
            <a:pPr lvl="1"/>
            <a:r>
              <a:rPr lang="en-US" dirty="0"/>
              <a:t>A “look-up function” forces a “one row at a time” join which in most cases will be dreadful</a:t>
            </a:r>
            <a:endParaRPr lang="en-CN" dirty="0"/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094B91-9921-E04A-ABE9-EF641CB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Function in (Postgre)SQL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B2D15-A2E5-9148-9799-27E0CF88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05400"/>
            <a:ext cx="5854700" cy="2041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8CE50-3F4F-624A-B6B8-BF9AFA18B37C}"/>
              </a:ext>
            </a:extLst>
          </p:cNvPr>
          <p:cNvSpPr/>
          <p:nvPr/>
        </p:nvSpPr>
        <p:spPr>
          <a:xfrm>
            <a:off x="7048500" y="5925234"/>
            <a:ext cx="6043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For each row in movies, the 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query in </a:t>
            </a:r>
            <a:r>
              <a:rPr lang="en-US" altLang="zh-CN" sz="18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get_country_name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is executed once</a:t>
            </a:r>
          </a:p>
        </p:txBody>
      </p:sp>
    </p:spTree>
    <p:extLst>
      <p:ext uri="{BB962C8B-B14F-4D97-AF65-F5344CB8AC3E}">
        <p14:creationId xmlns:p14="http://schemas.microsoft.com/office/powerpoint/2010/main" val="4054334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E0E37-B8A8-4146-930D-9802C1F4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9810750" cy="5334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Tom </a:t>
            </a:r>
            <a:r>
              <a:rPr lang="en-US" b="1" dirty="0" err="1">
                <a:solidFill>
                  <a:srgbClr val="0070C0"/>
                </a:solidFill>
              </a:rPr>
              <a:t>Kyte</a:t>
            </a:r>
            <a:r>
              <a:rPr lang="en-US" dirty="0"/>
              <a:t>, who is a Senior Technology Architect at Oracle, says that his mantra is:</a:t>
            </a:r>
          </a:p>
          <a:p>
            <a:pPr lvl="1"/>
            <a:r>
              <a:rPr lang="en-US" dirty="0"/>
              <a:t>You should do it in a single SQL statement if at all possible.</a:t>
            </a:r>
          </a:p>
          <a:p>
            <a:pPr lvl="1"/>
            <a:r>
              <a:rPr lang="en-US" dirty="0"/>
              <a:t>If you cannot do it in a single SQL statement, then do it in PL/SQL (as little PL/SQL as possible!)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000" dirty="0"/>
              <a:t>And some other suggestions (from your lecturer):</a:t>
            </a:r>
          </a:p>
          <a:p>
            <a:pPr lvl="2"/>
            <a:r>
              <a:rPr lang="en-US" sz="1800" dirty="0"/>
              <a:t>You should ask for help from someone more experienced than you</a:t>
            </a:r>
          </a:p>
          <a:p>
            <a:pPr lvl="3"/>
            <a:r>
              <a:rPr lang="en-US" sz="1400" dirty="0" err="1"/>
              <a:t>Stackoverflow</a:t>
            </a:r>
            <a:r>
              <a:rPr lang="en-US" sz="1400" dirty="0"/>
              <a:t>, forums, Google, etc.</a:t>
            </a:r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0307E-5F01-454E-A880-8E12EDD5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 on Procedural SQL (PL/SQL)</a:t>
            </a:r>
            <a:endParaRPr lang="en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DAE027-72D3-4645-B60F-C13B1907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1937828"/>
            <a:ext cx="2190750" cy="2176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62EDB-BB81-CF43-AF6A-54CE59A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4510494"/>
            <a:ext cx="3448050" cy="3020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392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23E8D-AD1F-704C-AFEB-F943487E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800" dirty="0"/>
              <a:t>We may not cover all the details in functions in the theoretical session, so here are some more materials on procedural programming in PostgreSQL:</a:t>
            </a:r>
          </a:p>
          <a:p>
            <a:pPr lvl="1"/>
            <a:r>
              <a:rPr lang="en-CN" sz="2400" dirty="0"/>
              <a:t>Lab tutorial on Functions</a:t>
            </a:r>
          </a:p>
          <a:p>
            <a:pPr lvl="2"/>
            <a:r>
              <a:rPr lang="en-US" sz="2000" dirty="0"/>
              <a:t>Please read it before your next lab sessions</a:t>
            </a:r>
          </a:p>
          <a:p>
            <a:pPr lvl="1"/>
            <a:r>
              <a:rPr lang="en-US" sz="2400" dirty="0"/>
              <a:t>Chapter 5.2 “Functions and Procedures,” Database System Concepts (7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CN" sz="2400" dirty="0"/>
          </a:p>
          <a:p>
            <a:pPr lvl="1"/>
            <a:r>
              <a:rPr lang="en-CN" sz="2400" dirty="0"/>
              <a:t>Chapter 43 “PL/pgSQL,” PostgreSQL Documentation</a:t>
            </a:r>
          </a:p>
          <a:p>
            <a:pPr lvl="2"/>
            <a:r>
              <a:rPr lang="en-US" sz="2000" dirty="0"/>
              <a:t>https://</a:t>
            </a:r>
            <a:r>
              <a:rPr lang="en-US" sz="2000" dirty="0" err="1"/>
              <a:t>www.postgresql.org</a:t>
            </a:r>
            <a:r>
              <a:rPr lang="en-US" sz="2000" dirty="0"/>
              <a:t>/docs/current/</a:t>
            </a:r>
            <a:r>
              <a:rPr lang="en-US" sz="2000" dirty="0" err="1"/>
              <a:t>plpgsql.html</a:t>
            </a:r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16DE0-4BE7-CA47-8A33-B87181F1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More to Read</a:t>
            </a:r>
          </a:p>
        </p:txBody>
      </p:sp>
    </p:spTree>
    <p:extLst>
      <p:ext uri="{BB962C8B-B14F-4D97-AF65-F5344CB8AC3E}">
        <p14:creationId xmlns:p14="http://schemas.microsoft.com/office/powerpoint/2010/main" val="315347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57FC8-5141-EA47-B919-44E06638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</a:p>
          <a:p>
            <a:pPr lvl="1"/>
            <a:r>
              <a:rPr lang="en-US" dirty="0"/>
              <a:t>A simple expression in SQL to </a:t>
            </a:r>
            <a:r>
              <a:rPr lang="en-US" dirty="0">
                <a:solidFill>
                  <a:srgbClr val="A2424F"/>
                </a:solidFill>
              </a:rPr>
              <a:t>order a result set</a:t>
            </a:r>
          </a:p>
          <a:p>
            <a:pPr lvl="1"/>
            <a:r>
              <a:rPr lang="en-US" dirty="0"/>
              <a:t>It comes </a:t>
            </a:r>
            <a:r>
              <a:rPr lang="en-US" u="sng" dirty="0"/>
              <a:t>at the end of a query</a:t>
            </a:r>
          </a:p>
          <a:p>
            <a:pPr lvl="2"/>
            <a:r>
              <a:rPr lang="en-US" dirty="0"/>
              <a:t>... and, you can have it in subqueries, definitely</a:t>
            </a:r>
          </a:p>
          <a:p>
            <a:pPr lvl="1"/>
            <a:r>
              <a:rPr lang="en-US" dirty="0"/>
              <a:t>Followed by </a:t>
            </a:r>
            <a:r>
              <a:rPr lang="en-US" dirty="0">
                <a:solidFill>
                  <a:srgbClr val="A2424F"/>
                </a:solidFill>
              </a:rPr>
              <a:t>the list of columns</a:t>
            </a:r>
            <a:r>
              <a:rPr lang="en-US" dirty="0"/>
              <a:t> used </a:t>
            </a:r>
            <a:r>
              <a:rPr lang="en-US" u="sng" dirty="0"/>
              <a:t>as sort columns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438C8-03EA-EC46-B0E8-A9B734AE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Ordering in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F6120-FD0D-3B49-BDD4-19082A3C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4761354"/>
            <a:ext cx="5753100" cy="2813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4BE6FD-DAED-8547-9FC2-462146D5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267200"/>
            <a:ext cx="5232400" cy="35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4BC1E-85DD-5043-B26B-C3C38C4B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No matter how difficult the query is, you can apply order by to any result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1059E-9628-C647-BDC1-6C05F9BB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Ordering in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C8B9-CDAA-A240-80C5-4D23AAB9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938" y="3770668"/>
            <a:ext cx="6591300" cy="3223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B1A45-58B3-A54F-BB1C-8267A1D2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27" y="2968438"/>
            <a:ext cx="5293285" cy="48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C42BBA-B544-084F-B31E-8F53A23C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Ordering with joins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A2424F"/>
                </a:solidFill>
              </a:rPr>
              <a:t>sort by any column of any table in the join</a:t>
            </a:r>
            <a:r>
              <a:rPr lang="en-US" dirty="0"/>
              <a:t> (remember the super wide table with all the columns from all tables involved)</a:t>
            </a:r>
          </a:p>
          <a:p>
            <a:pPr lvl="1"/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EC0D1-56A9-AE43-ABDA-37C1B030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Ordering in 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2976C-78B5-214B-AF49-F035C256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177" y="4114800"/>
            <a:ext cx="7289800" cy="2854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0A299-ED63-9346-829A-53BEE672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600"/>
            <a:ext cx="454237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9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4932e03-67ea-466e-b042-d85b80f51ddf}"/>
  <p:tag name="TABLE_ENDDRAG_ORIGIN_RECT" val="644*349"/>
  <p:tag name="TABLE_ENDDRAG_RECT" val="247*211*644*3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4932e03-67ea-466e-b042-d85b80f51ddf}"/>
  <p:tag name="TABLE_ENDDRAG_ORIGIN_RECT" val="644*349"/>
  <p:tag name="TABLE_ENDDRAG_RECT" val="247*211*644*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4932e03-67ea-466e-b042-d85b80f51ddf}"/>
  <p:tag name="TABLE_ENDDRAG_ORIGIN_RECT" val="644*349"/>
  <p:tag name="TABLE_ENDDRAG_RECT" val="247*211*644*3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4932e03-67ea-466e-b042-d85b80f51ddf}"/>
  <p:tag name="TABLE_ENDDRAG_ORIGIN_RECT" val="644*349"/>
  <p:tag name="TABLE_ENDDRAG_RECT" val="247*211*644*349"/>
</p:tagLst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3572</Words>
  <Application>Microsoft Office PowerPoint</Application>
  <PresentationFormat>自定义</PresentationFormat>
  <Paragraphs>581</Paragraphs>
  <Slides>66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8" baseType="lpstr">
      <vt:lpstr>PingFang SC</vt:lpstr>
      <vt:lpstr>等线</vt:lpstr>
      <vt:lpstr>Microsoft YaHei</vt:lpstr>
      <vt:lpstr>Arial</vt:lpstr>
      <vt:lpstr>Consolas</vt:lpstr>
      <vt:lpstr>Lato</vt:lpstr>
      <vt:lpstr>Lato Black</vt:lpstr>
      <vt:lpstr>Montserrat</vt:lpstr>
      <vt:lpstr>Symbol</vt:lpstr>
      <vt:lpstr>Tahoma</vt:lpstr>
      <vt:lpstr>Times</vt:lpstr>
      <vt:lpstr>Blank Presentation</vt:lpstr>
      <vt:lpstr> Principles of Database Systems (CS307) Lecture 7: More about NULL; Ordering; Window Function; Function</vt:lpstr>
      <vt:lpstr>More about NULL</vt:lpstr>
      <vt:lpstr>Expressions with NULL Values</vt:lpstr>
      <vt:lpstr>Expressions with NULL Values</vt:lpstr>
      <vt:lpstr>Recall: Subquery after Where</vt:lpstr>
      <vt:lpstr>Ordering</vt:lpstr>
      <vt:lpstr>Ordering in SQL</vt:lpstr>
      <vt:lpstr>Ordering in SQL</vt:lpstr>
      <vt:lpstr>Ordering in SQL</vt:lpstr>
      <vt:lpstr>Ordering in SQL</vt:lpstr>
      <vt:lpstr>Advanced Ordering</vt:lpstr>
      <vt:lpstr>Advanced Ordering</vt:lpstr>
      <vt:lpstr>Data Types in Ordering</vt:lpstr>
      <vt:lpstr>Data Types in Ordering</vt:lpstr>
      <vt:lpstr>Ordering in Text Data</vt:lpstr>
      <vt:lpstr>Self Study: Text Encoding</vt:lpstr>
      <vt:lpstr>Self Study: Text Encoding</vt:lpstr>
      <vt:lpstr>Limit and Offset</vt:lpstr>
      <vt:lpstr>Window Function</vt:lpstr>
      <vt:lpstr>Scalar Functions and Aggregation Functions</vt:lpstr>
      <vt:lpstr>Issues with Aggregate Functions</vt:lpstr>
      <vt:lpstr>Issues with Aggregate Functions</vt:lpstr>
      <vt:lpstr>Issues with Aggregate Functions</vt:lpstr>
      <vt:lpstr>Window Function</vt:lpstr>
      <vt:lpstr>Ranking Window Function</vt:lpstr>
      <vt:lpstr>Ranking Window Function</vt:lpstr>
      <vt:lpstr>Ranking Window Function</vt:lpstr>
      <vt:lpstr>Ranking Window Function</vt:lpstr>
      <vt:lpstr>Ranking Window Function</vt:lpstr>
      <vt:lpstr>Ranking Window Function</vt:lpstr>
      <vt:lpstr>Aggregation Functions as Window Functions</vt:lpstr>
      <vt:lpstr>Aggregation Functions as Window Functions</vt:lpstr>
      <vt:lpstr>Exercise</vt:lpstr>
      <vt:lpstr>Exercise</vt:lpstr>
      <vt:lpstr>Function</vt:lpstr>
      <vt:lpstr>Built-in Functions</vt:lpstr>
      <vt:lpstr>Self-defined Function</vt:lpstr>
      <vt:lpstr>Procedural vs. Declarative</vt:lpstr>
      <vt:lpstr>Procedural vs. Declarative</vt:lpstr>
      <vt:lpstr>Procedural vs. Declarative</vt:lpstr>
      <vt:lpstr>Procedural vs. Declarative</vt:lpstr>
      <vt:lpstr>Procedural vs. Declarative</vt:lpstr>
      <vt:lpstr>Procedural vs. Declarative</vt:lpstr>
      <vt:lpstr>Procedural Extension to 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Comment on Procedural SQL (PL/SQL)</vt:lpstr>
      <vt:lpstr>More to Read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Cheng Ran</cp:lastModifiedBy>
  <cp:revision>3291</cp:revision>
  <dcterms:created xsi:type="dcterms:W3CDTF">2008-06-27T17:43:00Z</dcterms:created>
  <dcterms:modified xsi:type="dcterms:W3CDTF">2022-10-31T01:37:56Z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